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489" r:id="rId2"/>
    <p:sldId id="490" r:id="rId3"/>
    <p:sldId id="491" r:id="rId4"/>
    <p:sldId id="492" r:id="rId5"/>
    <p:sldId id="493" r:id="rId6"/>
    <p:sldId id="494" r:id="rId7"/>
    <p:sldId id="476" r:id="rId8"/>
    <p:sldId id="477" r:id="rId9"/>
    <p:sldId id="475" r:id="rId10"/>
    <p:sldId id="478" r:id="rId11"/>
    <p:sldId id="479" r:id="rId12"/>
    <p:sldId id="481" r:id="rId13"/>
    <p:sldId id="482" r:id="rId14"/>
    <p:sldId id="483" r:id="rId15"/>
    <p:sldId id="484" r:id="rId16"/>
    <p:sldId id="485" r:id="rId17"/>
    <p:sldId id="486" r:id="rId18"/>
    <p:sldId id="487" r:id="rId19"/>
    <p:sldId id="488" r:id="rId20"/>
    <p:sldId id="480" r:id="rId21"/>
    <p:sldId id="495" r:id="rId22"/>
    <p:sldId id="49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p:scale>
          <a:sx n="115" d="100"/>
          <a:sy n="115" d="100"/>
        </p:scale>
        <p:origin x="512" y="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2BB2CB-B135-AC40-BCDF-358E0E9DF2AC}" type="datetimeFigureOut">
              <a:rPr lang="en-US" smtClean="0"/>
              <a:t>4/3/21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C4F43B-8D4B-EA4B-85EE-19988B0B5B50}" type="slidenum">
              <a:rPr lang="en-US" smtClean="0"/>
              <a:t>‹#›</a:t>
            </a:fld>
            <a:endParaRPr lang="en-US"/>
          </a:p>
        </p:txBody>
      </p:sp>
    </p:spTree>
    <p:extLst>
      <p:ext uri="{BB962C8B-B14F-4D97-AF65-F5344CB8AC3E}">
        <p14:creationId xmlns:p14="http://schemas.microsoft.com/office/powerpoint/2010/main" val="414999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15D75A33-45B0-4971-97EC-A1FDB1053FD1}" type="datetimeFigureOut">
              <a:rPr lang="en-US" smtClean="0"/>
              <a:t>4/3/21</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48D1F564-73D0-4AB1-91B4-C9F05E2035E8}" type="slidenum">
              <a:rPr lang="en-US" smtClean="0"/>
              <a:t>‹#›</a:t>
            </a:fld>
            <a:endParaRPr lang="en-US"/>
          </a:p>
        </p:txBody>
      </p:sp>
    </p:spTree>
    <p:extLst>
      <p:ext uri="{BB962C8B-B14F-4D97-AF65-F5344CB8AC3E}">
        <p14:creationId xmlns:p14="http://schemas.microsoft.com/office/powerpoint/2010/main" val="289197725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D75A33-45B0-4971-97EC-A1FDB1053FD1}" type="datetimeFigureOut">
              <a:rPr lang="en-US" smtClean="0"/>
              <a:t>4/3/21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1F564-73D0-4AB1-91B4-C9F05E2035E8}" type="slidenum">
              <a:rPr lang="en-US" smtClean="0"/>
              <a:t>‹#›</a:t>
            </a:fld>
            <a:endParaRPr lang="en-US"/>
          </a:p>
        </p:txBody>
      </p:sp>
    </p:spTree>
    <p:extLst>
      <p:ext uri="{BB962C8B-B14F-4D97-AF65-F5344CB8AC3E}">
        <p14:creationId xmlns:p14="http://schemas.microsoft.com/office/powerpoint/2010/main" val="544633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D75A33-45B0-4971-97EC-A1FDB1053FD1}" type="datetimeFigureOut">
              <a:rPr lang="en-US" smtClean="0"/>
              <a:t>4/3/21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1F564-73D0-4AB1-91B4-C9F05E2035E8}" type="slidenum">
              <a:rPr lang="en-US" smtClean="0"/>
              <a:t>‹#›</a:t>
            </a:fld>
            <a:endParaRPr lang="en-US"/>
          </a:p>
        </p:txBody>
      </p:sp>
    </p:spTree>
    <p:extLst>
      <p:ext uri="{BB962C8B-B14F-4D97-AF65-F5344CB8AC3E}">
        <p14:creationId xmlns:p14="http://schemas.microsoft.com/office/powerpoint/2010/main" val="1733542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D75A33-45B0-4971-97EC-A1FDB1053FD1}" type="datetimeFigureOut">
              <a:rPr lang="en-US" smtClean="0"/>
              <a:t>4/3/21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1F564-73D0-4AB1-91B4-C9F05E2035E8}" type="slidenum">
              <a:rPr lang="en-US" smtClean="0"/>
              <a:t>‹#›</a:t>
            </a:fld>
            <a:endParaRPr lang="en-US"/>
          </a:p>
        </p:txBody>
      </p:sp>
    </p:spTree>
    <p:extLst>
      <p:ext uri="{BB962C8B-B14F-4D97-AF65-F5344CB8AC3E}">
        <p14:creationId xmlns:p14="http://schemas.microsoft.com/office/powerpoint/2010/main" val="3965020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D75A33-45B0-4971-97EC-A1FDB1053FD1}" type="datetimeFigureOut">
              <a:rPr lang="en-US" smtClean="0"/>
              <a:t>4/3/21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1F564-73D0-4AB1-91B4-C9F05E2035E8}" type="slidenum">
              <a:rPr lang="en-US" smtClean="0"/>
              <a:t>‹#›</a:t>
            </a:fld>
            <a:endParaRPr lang="en-US"/>
          </a:p>
        </p:txBody>
      </p:sp>
    </p:spTree>
    <p:extLst>
      <p:ext uri="{BB962C8B-B14F-4D97-AF65-F5344CB8AC3E}">
        <p14:creationId xmlns:p14="http://schemas.microsoft.com/office/powerpoint/2010/main" val="1084010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D75A33-45B0-4971-97EC-A1FDB1053FD1}" type="datetimeFigureOut">
              <a:rPr lang="en-US" smtClean="0"/>
              <a:t>4/3/21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1F564-73D0-4AB1-91B4-C9F05E2035E8}" type="slidenum">
              <a:rPr lang="en-US" smtClean="0"/>
              <a:t>‹#›</a:t>
            </a:fld>
            <a:endParaRPr lang="en-US"/>
          </a:p>
        </p:txBody>
      </p:sp>
    </p:spTree>
    <p:extLst>
      <p:ext uri="{BB962C8B-B14F-4D97-AF65-F5344CB8AC3E}">
        <p14:creationId xmlns:p14="http://schemas.microsoft.com/office/powerpoint/2010/main" val="668999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D75A33-45B0-4971-97EC-A1FDB1053FD1}" type="datetimeFigureOut">
              <a:rPr lang="en-US" smtClean="0"/>
              <a:t>4/3/21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1F564-73D0-4AB1-91B4-C9F05E2035E8}" type="slidenum">
              <a:rPr lang="en-US" smtClean="0"/>
              <a:t>‹#›</a:t>
            </a:fld>
            <a:endParaRPr lang="en-US"/>
          </a:p>
        </p:txBody>
      </p:sp>
    </p:spTree>
    <p:extLst>
      <p:ext uri="{BB962C8B-B14F-4D97-AF65-F5344CB8AC3E}">
        <p14:creationId xmlns:p14="http://schemas.microsoft.com/office/powerpoint/2010/main" val="1237051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D75A33-45B0-4971-97EC-A1FDB1053FD1}" type="datetimeFigureOut">
              <a:rPr lang="en-US" smtClean="0"/>
              <a:t>4/3/21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1F564-73D0-4AB1-91B4-C9F05E2035E8}"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2217703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D75A33-45B0-4971-97EC-A1FDB1053FD1}" type="datetimeFigureOut">
              <a:rPr lang="en-US" smtClean="0"/>
              <a:t>4/3/21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1F564-73D0-4AB1-91B4-C9F05E2035E8}" type="slidenum">
              <a:rPr lang="en-US" smtClean="0"/>
              <a:t>‹#›</a:t>
            </a:fld>
            <a:endParaRPr lang="en-US"/>
          </a:p>
        </p:txBody>
      </p:sp>
    </p:spTree>
    <p:extLst>
      <p:ext uri="{BB962C8B-B14F-4D97-AF65-F5344CB8AC3E}">
        <p14:creationId xmlns:p14="http://schemas.microsoft.com/office/powerpoint/2010/main" val="1487968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D75A33-45B0-4971-97EC-A1FDB1053FD1}" type="datetimeFigureOut">
              <a:rPr lang="en-US" smtClean="0"/>
              <a:t>4/3/21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1F564-73D0-4AB1-91B4-C9F05E2035E8}" type="slidenum">
              <a:rPr lang="en-US" smtClean="0"/>
              <a:t>‹#›</a:t>
            </a:fld>
            <a:endParaRPr lang="en-US"/>
          </a:p>
        </p:txBody>
      </p:sp>
    </p:spTree>
    <p:extLst>
      <p:ext uri="{BB962C8B-B14F-4D97-AF65-F5344CB8AC3E}">
        <p14:creationId xmlns:p14="http://schemas.microsoft.com/office/powerpoint/2010/main" val="61742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D75A33-45B0-4971-97EC-A1FDB1053FD1}" type="datetimeFigureOut">
              <a:rPr lang="en-US" smtClean="0"/>
              <a:t>4/3/21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1F564-73D0-4AB1-91B4-C9F05E2035E8}" type="slidenum">
              <a:rPr lang="en-US" smtClean="0"/>
              <a:t>‹#›</a:t>
            </a:fld>
            <a:endParaRPr lang="en-US"/>
          </a:p>
        </p:txBody>
      </p:sp>
    </p:spTree>
    <p:extLst>
      <p:ext uri="{BB962C8B-B14F-4D97-AF65-F5344CB8AC3E}">
        <p14:creationId xmlns:p14="http://schemas.microsoft.com/office/powerpoint/2010/main" val="4239278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D75A33-45B0-4971-97EC-A1FDB1053FD1}" type="datetimeFigureOut">
              <a:rPr lang="en-US" smtClean="0"/>
              <a:t>4/3/21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1F564-73D0-4AB1-91B4-C9F05E2035E8}" type="slidenum">
              <a:rPr lang="en-US" smtClean="0"/>
              <a:t>‹#›</a:t>
            </a:fld>
            <a:endParaRPr lang="en-US"/>
          </a:p>
        </p:txBody>
      </p:sp>
    </p:spTree>
    <p:extLst>
      <p:ext uri="{BB962C8B-B14F-4D97-AF65-F5344CB8AC3E}">
        <p14:creationId xmlns:p14="http://schemas.microsoft.com/office/powerpoint/2010/main" val="44202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D75A33-45B0-4971-97EC-A1FDB1053FD1}" type="datetimeFigureOut">
              <a:rPr lang="en-US" smtClean="0"/>
              <a:t>4/3/21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D1F564-73D0-4AB1-91B4-C9F05E2035E8}" type="slidenum">
              <a:rPr lang="en-US" smtClean="0"/>
              <a:t>‹#›</a:t>
            </a:fld>
            <a:endParaRPr lang="en-US"/>
          </a:p>
        </p:txBody>
      </p:sp>
    </p:spTree>
    <p:extLst>
      <p:ext uri="{BB962C8B-B14F-4D97-AF65-F5344CB8AC3E}">
        <p14:creationId xmlns:p14="http://schemas.microsoft.com/office/powerpoint/2010/main" val="37814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D75A33-45B0-4971-97EC-A1FDB1053FD1}" type="datetimeFigureOut">
              <a:rPr lang="en-US" smtClean="0"/>
              <a:t>4/3/21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D1F564-73D0-4AB1-91B4-C9F05E2035E8}" type="slidenum">
              <a:rPr lang="en-US" smtClean="0"/>
              <a:t>‹#›</a:t>
            </a:fld>
            <a:endParaRPr lang="en-US"/>
          </a:p>
        </p:txBody>
      </p:sp>
    </p:spTree>
    <p:extLst>
      <p:ext uri="{BB962C8B-B14F-4D97-AF65-F5344CB8AC3E}">
        <p14:creationId xmlns:p14="http://schemas.microsoft.com/office/powerpoint/2010/main" val="3170900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15D75A33-45B0-4971-97EC-A1FDB1053FD1}" type="datetimeFigureOut">
              <a:rPr lang="en-US" smtClean="0"/>
              <a:t>4/3/21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D1F564-73D0-4AB1-91B4-C9F05E2035E8}" type="slidenum">
              <a:rPr lang="en-US" smtClean="0"/>
              <a:t>‹#›</a:t>
            </a:fld>
            <a:endParaRPr lang="en-US"/>
          </a:p>
        </p:txBody>
      </p:sp>
    </p:spTree>
    <p:extLst>
      <p:ext uri="{BB962C8B-B14F-4D97-AF65-F5344CB8AC3E}">
        <p14:creationId xmlns:p14="http://schemas.microsoft.com/office/powerpoint/2010/main" val="3678998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D75A33-45B0-4971-97EC-A1FDB1053FD1}" type="datetimeFigureOut">
              <a:rPr lang="en-US" smtClean="0"/>
              <a:t>4/3/21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1F564-73D0-4AB1-91B4-C9F05E2035E8}" type="slidenum">
              <a:rPr lang="en-US" smtClean="0"/>
              <a:t>‹#›</a:t>
            </a:fld>
            <a:endParaRPr lang="en-US"/>
          </a:p>
        </p:txBody>
      </p:sp>
    </p:spTree>
    <p:extLst>
      <p:ext uri="{BB962C8B-B14F-4D97-AF65-F5344CB8AC3E}">
        <p14:creationId xmlns:p14="http://schemas.microsoft.com/office/powerpoint/2010/main" val="2042899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D75A33-45B0-4971-97EC-A1FDB1053FD1}" type="datetimeFigureOut">
              <a:rPr lang="en-US" smtClean="0"/>
              <a:t>4/3/21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1F564-73D0-4AB1-91B4-C9F05E2035E8}" type="slidenum">
              <a:rPr lang="en-US" smtClean="0"/>
              <a:t>‹#›</a:t>
            </a:fld>
            <a:endParaRPr lang="en-US"/>
          </a:p>
        </p:txBody>
      </p:sp>
    </p:spTree>
    <p:extLst>
      <p:ext uri="{BB962C8B-B14F-4D97-AF65-F5344CB8AC3E}">
        <p14:creationId xmlns:p14="http://schemas.microsoft.com/office/powerpoint/2010/main" val="14577982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5D75A33-45B0-4971-97EC-A1FDB1053FD1}" type="datetimeFigureOut">
              <a:rPr lang="en-US" smtClean="0"/>
              <a:t>4/3/21</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D1F564-73D0-4AB1-91B4-C9F05E2035E8}" type="slidenum">
              <a:rPr lang="en-US" smtClean="0"/>
              <a:t>‹#›</a:t>
            </a:fld>
            <a:endParaRPr lang="en-US"/>
          </a:p>
        </p:txBody>
      </p:sp>
    </p:spTree>
    <p:extLst>
      <p:ext uri="{BB962C8B-B14F-4D97-AF65-F5344CB8AC3E}">
        <p14:creationId xmlns:p14="http://schemas.microsoft.com/office/powerpoint/2010/main" val="12609360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s://images.search.yahoo.com/images/view;_ylt=AwrTLfqP3GhgQSkAYAk2nIlQ;_ylu=c2VjA3NyBHNsawNpbWcEb2lkAzBhNmE3ODQ1ODBhNjgyMjJmNzJiN2M2MTA4ZTNiNjhkBGdwb3MDMwRpdANiaW5n?back=https://images.search.yahoo.com/yhs/search?p=easter+2021+images+African+america&amp;n=60&amp;ei=UTF-8&amp;y=Search&amp;type=ANYS_A0R4B_ase_bsf_%2452462_000000%24&amp;fr=yhs-Lkry-SF01&amp;fr2=sb-top-images.search&amp;hsimp=yhs-SF01&amp;hspart=Lkry&amp;param1=mT_Hde-zpEWOpF90ObCsjYdeIV_mHV-bvmETYdre5Bw6zq8U96Un2o9dCIlTzcTKuTXi3h86vw7Z9bssvrxZdpNSyYc3F-aziGD9k8fMvFMdo91pmwh2z-DQPZwgt63Iun5qxwpKhPRcefksIlHKrD4v767dUymaRL9lywygHB0F4_JyAlhF7JYgE5MndeAcHLFhRB1_Cdk9r4kDflSSqN5uClxc0DS18woVuDxGTqPfqW5rwlLfPfumipYGXhQ38RofDOjOkTV1pXtNj5LJU5jVB5ujALJPrUADh6g%2C&amp;tab=organic&amp;ri=3&amp;w=1843&amp;h=1252&amp;imgurl=i.pinimg.com/originals/da/a4/88/daa488cc983911c67a2b4635d5626703.jpg&amp;rurl=https://www.pinterest.fr/pin/486036984755295025/&amp;size=660.5KB&amp;p=easter+2021+images+African+america" TargetMode="External"/><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4.jpeg"/><Relationship Id="rId5" Type="http://schemas.openxmlformats.org/officeDocument/2006/relationships/hyperlink" Target="https://images.search.yahoo.com/images/view;_ylt=Awr9Jnmk3GhgHp0A..82nIlQ;_ylu=c2VjA3NyBHNsawNpbWcEb2lkA2NiNmI3OTdkMjVhNzBlODAxY2E4ODE5NWU4ZTlmYzU2BGdwb3MDOTYEaXQDYmluZw--?back=https://images.search.yahoo.com/yhs/search?p=easter+2021+images+African+american&amp;n=60&amp;ei=UTF-8&amp;y=Search&amp;type=ANYS_A0R4B_ase_bsf_$52462_000000$&amp;fr=yhs-Lkry-SF01&amp;fr2=sb-top-images.search&amp;hsimp=yhs-SF01&amp;hspart=Lkry&amp;param1=mT_Hde-zpEWOpF90ObCsjYdeIV_mHV-bvmETYdre5Bw6zq8U96Un2o9dCIlTzcTKuTXi3h86vw7Z9bssvrxZdpNSyYc3F-aziGD9k8fMvFMdo91pmwh2z-DQPZwgt63Iun5qxwpKhPRcefksIlHKrD4v767dUymaRL9lywygHB0F4_JyAlhF7JYgE5MndeAcHLFhRB1_Cdk9r4kDflSSqN5uClxc0DS18woVuDxGTqPfqW5rwlLfPfumipYGXhQ38RofDOjOkTV1pXtNj5LJU5jVB5ujALJPrUADh6g,&amp;nost=1&amp;tab=organic&amp;ri=96&amp;w=480&amp;h=536&amp;imgurl=i.pinimg.com/originals/0a/e2/3d/0ae23d576f07cb4e166d11a3b3e94e60.jpg&amp;rurl=https://www.pinterest.fr/pin/70228075428039445/&amp;size=39.1KB&amp;p=easter+2021+images+Af" TargetMode="External"/><Relationship Id="rId6" Type="http://schemas.openxmlformats.org/officeDocument/2006/relationships/image" Target="../media/image15.jpeg"/><Relationship Id="rId1" Type="http://schemas.openxmlformats.org/officeDocument/2006/relationships/slideLayout" Target="../slideLayouts/slideLayout3.xml"/><Relationship Id="rId2"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6.jpeg"/><Relationship Id="rId1" Type="http://schemas.openxmlformats.org/officeDocument/2006/relationships/slideLayout" Target="../slideLayouts/slideLayout3.xml"/><Relationship Id="rId2"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8.jpeg"/><Relationship Id="rId1" Type="http://schemas.openxmlformats.org/officeDocument/2006/relationships/slideLayout" Target="../slideLayouts/slideLayout3.xml"/><Relationship Id="rId2"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9.jpeg"/><Relationship Id="rId5" Type="http://schemas.openxmlformats.org/officeDocument/2006/relationships/image" Target="../media/image20.png"/><Relationship Id="rId6" Type="http://schemas.openxmlformats.org/officeDocument/2006/relationships/hyperlink" Target="https://r.search.yahoo.com/_ylt=Awr9FqqF62hgZ1sArEduHmVH;_ylu=c2VjA2ZwLWF0dHJpYgRzbGsDcnVybA--/RV=2/RE=1617517573/RO=11/RU=http://www.truthcasting.com/Calvary-Chapel-of-Newport-News-Newport-News-VA--LUKE-24-28-53-82058.sermon/RK=2/RS=srzZ6AJrgHn9eF7UtN4cP3ZQl.g-" TargetMode="External"/><Relationship Id="rId7" Type="http://schemas.openxmlformats.org/officeDocument/2006/relationships/hyperlink" Target="https://r.search.yahoo.com/_ylt=Awr9FqqF62hgZ1sArUduHmVH;_ylu=c2VjA2ZwLWltZwRzbGsDaW1n/RV=2/RE=1617517573/RO=11/RU=http://media.truthcasting.com/content/user/truthcasting/CalvaryChapelNnVa/Images/100000207_00082058_20131103085734_RADIOCalledtoWitness.png/RK=2/RS=hdoIO2zR7ZSDxF4j6zf4Rk44GUA-" TargetMode="External"/><Relationship Id="rId1" Type="http://schemas.openxmlformats.org/officeDocument/2006/relationships/slideLayout" Target="../slideLayouts/slideLayout3.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hyperlink" Target="https://genius.com/artists/Byron-cage" TargetMode="External"/><Relationship Id="rId4" Type="http://schemas.openxmlformats.org/officeDocument/2006/relationships/hyperlink" Target="https://genius.com/albums/Byron-cage/Live-at-new-birth-cathedral" TargetMode="External"/><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hyperlink" Target="https://images.search.yahoo.com/images/view;_ylt=Awr9JnmiLWhg9_cAgK82nIlQ;_ylu=c2VjA3NyBHNsawNpbWcEb2lkAzgwNDJjYTZiY2JmZmVhZDQ2MjZkYWRhNzJmOTkxYzZhBGdwb3MDNQRpdANiaW5n?back=https://images.search.yahoo.com/yhs/search?p=Images+for+1+cor+2:12&amp;n=60&amp;ei=UTF-8&amp;y=Search&amp;type=ANYS_A0R4B_ase_bsf_$52462_000000$&amp;fr=yhs-Lkry-SF01&amp;fr2=sb-top-images.search&amp;hsimp=yhs-SF01&amp;hspart=Lkry&amp;param1=mT_rai2qpn-U86AQeFAlEFUQZMSdWjjWmw_ovXjlS3dMI58_WyqHrxvmndvK0d3GDuSyVkv178ugWm43MWs0J1hVP9tnXT6yrC27Y3t4wFEb158CAXp7EhWzUFxa5-FSwpUZwbOLhxI6cCPpGdOpSV8exE3JPT4VL7YwhiArmF7QTVb_0_ndN6uiWAK5sFNjNI7cALVTk2PncudoL5rxvqFwjFle3m93Kp_RD9nS4Hip4gUq9IhifjuGcMUaA9qfAdfKQq4PFxsK8sgsgWLhu7ro-4ulMnLrXQQ98DftmHS0cPTP8l7bmKPFlE2N&amp;tab=organic&amp;ri=5&amp;w=960&amp;h=960&amp;imgurl=biblepic.com/53/28407.jpg&amp;rurl=https://biblepic.com/1_corinthians/2-12.htm&amp;size=240.2KB&amp;p=Images+for+1+cor+2:12&amp;oid=8042ca6bcbffead4626dada72f991c6a&amp;fr2=sb-top-images.search&amp;fr=yhs-Lkry-SF01&amp;tt=1+Corinthians+2:12+Now+we+have+received,+not+the+spirit+of+the+world,+but+the+spirit+which+is+of+...&amp;b=0&amp;ni=128&amp;no=5&amp;ts=&amp;tab=organic&amp;sigr=H1.SR5pGcsxa&amp;sigb=MqH9AbSq9cpt&amp;sigi=4bdzVMZBrM19&amp;sigt=jtO4mwrLZVQv&amp;.crumb=dST266mdy94&amp;fr=yhs-Lkry-SF01&amp;fr2=sb-top-images.search&amp;hsimp=yhs-SF01&amp;hspart=Lkry&amp;type=ANYS_A0R4B_ase_bsf_$52462_000000$&amp;param1=mT_rai2qpn-U86AQeFAlEFUQZMSdWjjWmw_ovXjlS3dMI58_WyqHrxvmndvK0d3GDuSyVkv178ugWm43MWs0J1hVP9tnXT6yrC27Y3t4wFEb158CAXp7EhWzUFxa5-FSwpUZwbOLhxI6cCPpGdOpSV8exE3JPT4VL7YwhiArmF7QTVb_0_ndN6uiWAK5sFNjNI7cALVTk2PncudoL5rxvqFwjFle3m93Kp_RD9nS4Hip4gUq9IhifjuGcMUaA9qfAdfKQq4PFxsK8sgsgWLhu7ro-4ulMnLrXQQ98DftmHS0cPTP8l7bmKPFlE2N" TargetMode="External"/><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3D1E5586-8BB5-40F6-96C3-2E87DD7CE5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14761" y="1354668"/>
            <a:ext cx="9183435" cy="4287849"/>
          </a:xfrm>
        </p:spPr>
        <p:txBody>
          <a:bodyPr>
            <a:normAutofit/>
          </a:bodyPr>
          <a:lstStyle/>
          <a:p>
            <a:pPr algn="ctr"/>
            <a:r>
              <a:rPr lang="en-US" sz="6000"/>
              <a:t>Salvation Is Sealed</a:t>
            </a:r>
          </a:p>
        </p:txBody>
      </p:sp>
      <p:sp>
        <p:nvSpPr>
          <p:cNvPr id="3" name="Subtitle 2"/>
          <p:cNvSpPr>
            <a:spLocks noGrp="1"/>
          </p:cNvSpPr>
          <p:nvPr>
            <p:ph type="subTitle" idx="1"/>
          </p:nvPr>
        </p:nvSpPr>
        <p:spPr>
          <a:xfrm>
            <a:off x="2392313" y="5538196"/>
            <a:ext cx="7197726" cy="1240970"/>
          </a:xfrm>
        </p:spPr>
        <p:txBody>
          <a:bodyPr>
            <a:normAutofit/>
          </a:bodyPr>
          <a:lstStyle/>
          <a:p>
            <a:pPr algn="ctr"/>
            <a:r>
              <a:rPr lang="en-US" dirty="0"/>
              <a:t>Luke 24:13-16, 22-35</a:t>
            </a:r>
          </a:p>
          <a:p>
            <a:pPr algn="ctr"/>
            <a:endParaRPr lang="en-US" dirty="0"/>
          </a:p>
          <a:p>
            <a:pPr algn="ctr"/>
            <a:endParaRPr lang="en-US" dirty="0"/>
          </a:p>
        </p:txBody>
      </p:sp>
      <p:cxnSp>
        <p:nvCxnSpPr>
          <p:cNvPr id="10" name="Straight Connector 9">
            <a:extLst>
              <a:ext uri="{FF2B5EF4-FFF2-40B4-BE49-F238E27FC236}">
                <a16:creationId xmlns="" xmlns:a16="http://schemas.microsoft.com/office/drawing/2014/main" id="{8A832D40-B9E2-4CE7-9E0A-B35591EA203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3810000"/>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9023" y="1147897"/>
            <a:ext cx="5341435" cy="36106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1536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a:ln>
                  <a:noFill/>
                </a:ln>
                <a:solidFill>
                  <a:schemeClr val="tx1"/>
                </a:solidFill>
                <a:effectLst/>
                <a:latin typeface="Arial" charset="0"/>
                <a:hlinkClick r:id="rId4"/>
              </a:rPr>
              <a:t>=''/&gt;</a:t>
            </a:r>
            <a:r>
              <a:rPr kumimoji="0" lang="x-none" altLang="x-none" sz="1800" b="0" i="0" u="none" strike="noStrike" cap="none" normalizeH="0" baseline="0">
                <a:ln>
                  <a:noFill/>
                </a:ln>
                <a:solidFill>
                  <a:schemeClr val="tx1"/>
                </a:solidFill>
                <a:effectLst/>
                <a:latin typeface="Arial" charset="0"/>
              </a:rPr>
              <a:t> </a:t>
            </a:r>
          </a:p>
        </p:txBody>
      </p:sp>
    </p:spTree>
    <p:extLst>
      <p:ext uri="{BB962C8B-B14F-4D97-AF65-F5344CB8AC3E}">
        <p14:creationId xmlns:p14="http://schemas.microsoft.com/office/powerpoint/2010/main" val="3837634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ee the source image">
            <a:extLst>
              <a:ext uri="{FF2B5EF4-FFF2-40B4-BE49-F238E27FC236}">
                <a16:creationId xmlns:a16="http://schemas.microsoft.com/office/drawing/2014/main" xmlns="" id="{FEB36D98-5D7A-4E13-AD7F-DD50102F3A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7339C0AA-815F-481C-8B45-6CC54C89B6B2}"/>
              </a:ext>
            </a:extLst>
          </p:cNvPr>
          <p:cNvSpPr txBox="1"/>
          <p:nvPr/>
        </p:nvSpPr>
        <p:spPr>
          <a:xfrm>
            <a:off x="3008671" y="2313405"/>
            <a:ext cx="8576379" cy="523220"/>
          </a:xfrm>
          <a:prstGeom prst="rect">
            <a:avLst/>
          </a:prstGeom>
          <a:noFill/>
        </p:spPr>
        <p:txBody>
          <a:bodyPr wrap="square">
            <a:spAutoFit/>
          </a:bodyPr>
          <a:lstStyle/>
          <a:p>
            <a:endParaRPr lang="en-US" sz="2800" dirty="0">
              <a:solidFill>
                <a:schemeClr val="bg1"/>
              </a:solidFill>
              <a:latin typeface="Arial Black" panose="020B0A04020102020204" pitchFamily="34" charset="0"/>
            </a:endParaRPr>
          </a:p>
        </p:txBody>
      </p:sp>
      <p:sp>
        <p:nvSpPr>
          <p:cNvPr id="5" name="TextBox 4">
            <a:extLst>
              <a:ext uri="{FF2B5EF4-FFF2-40B4-BE49-F238E27FC236}">
                <a16:creationId xmlns:a16="http://schemas.microsoft.com/office/drawing/2014/main" xmlns="" id="{8166EE82-6708-46D3-84E1-D77994844A63}"/>
              </a:ext>
            </a:extLst>
          </p:cNvPr>
          <p:cNvSpPr txBox="1"/>
          <p:nvPr/>
        </p:nvSpPr>
        <p:spPr>
          <a:xfrm>
            <a:off x="943992" y="2575015"/>
            <a:ext cx="10845554" cy="3043077"/>
          </a:xfrm>
          <a:prstGeom prst="rect">
            <a:avLst/>
          </a:prstGeom>
          <a:noFill/>
        </p:spPr>
        <p:txBody>
          <a:bodyPr wrap="square">
            <a:spAutoFit/>
          </a:bodyPr>
          <a:lstStyle/>
          <a:p>
            <a:pPr marL="0" marR="0" indent="457200">
              <a:lnSpc>
                <a:spcPct val="107000"/>
              </a:lnSpc>
              <a:spcBef>
                <a:spcPts val="0"/>
              </a:spcBef>
              <a:spcAft>
                <a:spcPts val="800"/>
              </a:spcAft>
            </a:pPr>
            <a:r>
              <a:rPr lang="en-US" sz="2800" dirty="0">
                <a:effectLst/>
                <a:latin typeface="Arial Black" panose="020B0A04020102020204" pitchFamily="34" charset="0"/>
                <a:ea typeface="Verdana" panose="020B0604030504040204" pitchFamily="34" charset="0"/>
                <a:cs typeface="Times New Roman" panose="02020603050405020304" pitchFamily="18" charset="0"/>
              </a:rPr>
              <a:t>Isa 53:5</a:t>
            </a:r>
          </a:p>
          <a:p>
            <a:pPr marL="0" marR="0" indent="457200">
              <a:lnSpc>
                <a:spcPct val="107000"/>
              </a:lnSpc>
              <a:spcBef>
                <a:spcPts val="0"/>
              </a:spcBef>
              <a:spcAft>
                <a:spcPts val="800"/>
              </a:spcAft>
            </a:pPr>
            <a:r>
              <a:rPr lang="en-US" sz="2800" dirty="0">
                <a:effectLst/>
                <a:latin typeface="Arial Black" panose="020B0A04020102020204" pitchFamily="34" charset="0"/>
                <a:ea typeface="Verdana" panose="020B0604030504040204" pitchFamily="34" charset="0"/>
                <a:cs typeface="Times New Roman" panose="02020603050405020304" pitchFamily="18" charset="0"/>
              </a:rPr>
              <a:t>5 But he was wounded for our transgressions, he was bruised for our iniquities: the chastisement of our peace was upon him; and with his stripes we are healed.</a:t>
            </a:r>
          </a:p>
          <a:p>
            <a:pPr marL="0" marR="0" indent="457200">
              <a:lnSpc>
                <a:spcPct val="107000"/>
              </a:lnSpc>
              <a:spcBef>
                <a:spcPts val="0"/>
              </a:spcBef>
              <a:spcAft>
                <a:spcPts val="800"/>
              </a:spcAft>
            </a:pPr>
            <a:r>
              <a:rPr lang="en-US" sz="2800" dirty="0">
                <a:effectLst/>
                <a:latin typeface="Arial Black" panose="020B0A04020102020204" pitchFamily="34" charset="0"/>
                <a:ea typeface="Verdana" panose="020B0604030504040204" pitchFamily="34" charset="0"/>
                <a:cs typeface="Times New Roman" panose="02020603050405020304" pitchFamily="18" charset="0"/>
              </a:rPr>
              <a:t>KJV</a:t>
            </a:r>
          </a:p>
        </p:txBody>
      </p:sp>
    </p:spTree>
    <p:extLst>
      <p:ext uri="{BB962C8B-B14F-4D97-AF65-F5344CB8AC3E}">
        <p14:creationId xmlns:p14="http://schemas.microsoft.com/office/powerpoint/2010/main" val="1960149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xmlns="" id="{B905D39E-61B2-465E-8A91-706B24E6C5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134"/>
            <a:ext cx="12473126" cy="70161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37FE5499-C647-4B5F-941A-E4CCFF5278C8}"/>
              </a:ext>
            </a:extLst>
          </p:cNvPr>
          <p:cNvSpPr txBox="1"/>
          <p:nvPr/>
        </p:nvSpPr>
        <p:spPr>
          <a:xfrm>
            <a:off x="859654" y="3635669"/>
            <a:ext cx="10472691" cy="2554545"/>
          </a:xfrm>
          <a:prstGeom prst="rect">
            <a:avLst/>
          </a:prstGeom>
          <a:noFill/>
        </p:spPr>
        <p:txBody>
          <a:bodyPr wrap="square">
            <a:spAutoFit/>
          </a:bodyPr>
          <a:lstStyle/>
          <a:p>
            <a:r>
              <a:rPr lang="en-US" sz="3200" dirty="0">
                <a:latin typeface="Arial Black" panose="020B0A04020102020204" pitchFamily="34" charset="0"/>
              </a:rPr>
              <a:t>Isa 53:6</a:t>
            </a:r>
          </a:p>
          <a:p>
            <a:r>
              <a:rPr lang="en-US" sz="3200" dirty="0">
                <a:latin typeface="Arial Black" panose="020B0A04020102020204" pitchFamily="34" charset="0"/>
              </a:rPr>
              <a:t> All we like sheep have gone astray; we have turned every one to his own way; and the LORD hath laid on him the iniquity of us all.</a:t>
            </a:r>
          </a:p>
          <a:p>
            <a:r>
              <a:rPr lang="en-US" sz="3200" dirty="0">
                <a:latin typeface="Arial Black" panose="020B0A04020102020204" pitchFamily="34" charset="0"/>
              </a:rPr>
              <a:t>KJV</a:t>
            </a:r>
          </a:p>
        </p:txBody>
      </p:sp>
    </p:spTree>
    <p:extLst>
      <p:ext uri="{BB962C8B-B14F-4D97-AF65-F5344CB8AC3E}">
        <p14:creationId xmlns:p14="http://schemas.microsoft.com/office/powerpoint/2010/main" val="3126041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ee the source image">
            <a:extLst>
              <a:ext uri="{FF2B5EF4-FFF2-40B4-BE49-F238E27FC236}">
                <a16:creationId xmlns:a16="http://schemas.microsoft.com/office/drawing/2014/main" xmlns="" id="{1CEDA577-96A2-4F02-BBBE-4EC7B6DCB3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015"/>
            <a:ext cx="12082507"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78F94387-160F-4D66-9F9A-57FCCFB77E5D}"/>
              </a:ext>
            </a:extLst>
          </p:cNvPr>
          <p:cNvSpPr txBox="1"/>
          <p:nvPr/>
        </p:nvSpPr>
        <p:spPr>
          <a:xfrm>
            <a:off x="1349407" y="1405826"/>
            <a:ext cx="8744505" cy="4401205"/>
          </a:xfrm>
          <a:prstGeom prst="rect">
            <a:avLst/>
          </a:prstGeom>
          <a:noFill/>
        </p:spPr>
        <p:txBody>
          <a:bodyPr wrap="square">
            <a:spAutoFit/>
          </a:bodyPr>
          <a:lstStyle/>
          <a:p>
            <a:r>
              <a:rPr lang="en-US" sz="2800" dirty="0">
                <a:latin typeface="Arial Black" panose="020B0A04020102020204" pitchFamily="34" charset="0"/>
              </a:rPr>
              <a:t>Isaiah knew that  His resurrection was part of the plan. </a:t>
            </a:r>
          </a:p>
          <a:p>
            <a:endParaRPr lang="en-US" sz="2800" dirty="0">
              <a:latin typeface="Arial Black" panose="020B0A04020102020204" pitchFamily="34" charset="0"/>
            </a:endParaRPr>
          </a:p>
          <a:p>
            <a:r>
              <a:rPr lang="en-US" sz="2800" dirty="0">
                <a:latin typeface="Arial Black" panose="020B0A04020102020204" pitchFamily="34" charset="0"/>
              </a:rPr>
              <a:t> Isa 53:10</a:t>
            </a:r>
          </a:p>
          <a:p>
            <a:r>
              <a:rPr lang="en-US" sz="2800" dirty="0">
                <a:latin typeface="Arial Black" panose="020B0A04020102020204" pitchFamily="34" charset="0"/>
              </a:rPr>
              <a:t> But it was the Lord's good plan to crush him and cause him grief. Yet when his life is made an offering for sin, he will have many descendants. He will enjoy a long life, and the Lord's good plan will prosper in his hands. NLT</a:t>
            </a:r>
          </a:p>
        </p:txBody>
      </p:sp>
    </p:spTree>
    <p:extLst>
      <p:ext uri="{BB962C8B-B14F-4D97-AF65-F5344CB8AC3E}">
        <p14:creationId xmlns:p14="http://schemas.microsoft.com/office/powerpoint/2010/main" val="3245541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ee the source image">
            <a:extLst>
              <a:ext uri="{FF2B5EF4-FFF2-40B4-BE49-F238E27FC236}">
                <a16:creationId xmlns:a16="http://schemas.microsoft.com/office/drawing/2014/main" xmlns="" id="{BA6E027B-6ADB-4016-B3F9-D9F6F63829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40433DD3-E0A8-4D32-829E-F4C730320EDE}"/>
              </a:ext>
            </a:extLst>
          </p:cNvPr>
          <p:cNvSpPr txBox="1"/>
          <p:nvPr/>
        </p:nvSpPr>
        <p:spPr>
          <a:xfrm>
            <a:off x="1491449" y="2336553"/>
            <a:ext cx="9321553" cy="4031873"/>
          </a:xfrm>
          <a:prstGeom prst="rect">
            <a:avLst/>
          </a:prstGeom>
          <a:noFill/>
        </p:spPr>
        <p:txBody>
          <a:bodyPr wrap="square">
            <a:spAutoFit/>
          </a:bodyPr>
          <a:lstStyle/>
          <a:p>
            <a:r>
              <a:rPr lang="en-US" sz="3200" dirty="0">
                <a:latin typeface="Arial Black" panose="020B0A04020102020204" pitchFamily="34" charset="0"/>
              </a:rPr>
              <a:t>Ps 16:9-10</a:t>
            </a:r>
          </a:p>
          <a:p>
            <a:r>
              <a:rPr lang="en-US" sz="3200" dirty="0">
                <a:latin typeface="Arial Black" panose="020B0A04020102020204" pitchFamily="34" charset="0"/>
              </a:rPr>
              <a:t> Therefore my heart is glad, and my glory </a:t>
            </a:r>
            <a:r>
              <a:rPr lang="en-US" sz="3200" dirty="0" err="1">
                <a:latin typeface="Arial Black" panose="020B0A04020102020204" pitchFamily="34" charset="0"/>
              </a:rPr>
              <a:t>rejoiceth</a:t>
            </a:r>
            <a:r>
              <a:rPr lang="en-US" sz="3200" dirty="0">
                <a:latin typeface="Arial Black" panose="020B0A04020102020204" pitchFamily="34" charset="0"/>
              </a:rPr>
              <a:t>: my flesh also shall rest in hope.</a:t>
            </a:r>
          </a:p>
          <a:p>
            <a:r>
              <a:rPr lang="en-US" sz="3200" dirty="0">
                <a:latin typeface="Arial Black" panose="020B0A04020102020204" pitchFamily="34" charset="0"/>
              </a:rPr>
              <a:t>10 For thou wilt not leave my soul in hell; neither wilt thou suffer thine Holy One to see corruption.</a:t>
            </a:r>
          </a:p>
          <a:p>
            <a:r>
              <a:rPr lang="en-US" sz="3200" dirty="0">
                <a:latin typeface="Arial Black" panose="020B0A04020102020204" pitchFamily="34" charset="0"/>
              </a:rPr>
              <a:t>KJV</a:t>
            </a:r>
          </a:p>
        </p:txBody>
      </p:sp>
    </p:spTree>
    <p:extLst>
      <p:ext uri="{BB962C8B-B14F-4D97-AF65-F5344CB8AC3E}">
        <p14:creationId xmlns:p14="http://schemas.microsoft.com/office/powerpoint/2010/main" val="2613156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xmlns="" id="{A6F8A380-7C7B-4A91-A395-C08152853D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01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EB2AABBA-4B7B-456E-9473-9E92F30B0C7D}"/>
              </a:ext>
            </a:extLst>
          </p:cNvPr>
          <p:cNvSpPr txBox="1"/>
          <p:nvPr/>
        </p:nvSpPr>
        <p:spPr>
          <a:xfrm>
            <a:off x="2787589" y="1235589"/>
            <a:ext cx="8794023" cy="3046988"/>
          </a:xfrm>
          <a:prstGeom prst="rect">
            <a:avLst/>
          </a:prstGeom>
          <a:noFill/>
        </p:spPr>
        <p:txBody>
          <a:bodyPr wrap="square">
            <a:spAutoFit/>
          </a:bodyPr>
          <a:lstStyle/>
          <a:p>
            <a:r>
              <a:rPr lang="en-US" sz="3200" b="1" dirty="0">
                <a:latin typeface="Arial" panose="020B0604020202020204" pitchFamily="34" charset="0"/>
                <a:cs typeface="Arial" panose="020B0604020202020204" pitchFamily="34" charset="0"/>
              </a:rPr>
              <a:t>Heb 11:6</a:t>
            </a:r>
          </a:p>
          <a:p>
            <a:r>
              <a:rPr lang="en-US" sz="3200" b="1" dirty="0">
                <a:latin typeface="Arial" panose="020B0604020202020204" pitchFamily="34" charset="0"/>
                <a:cs typeface="Arial" panose="020B0604020202020204" pitchFamily="34" charset="0"/>
              </a:rPr>
              <a:t>But without faith it is impossible to please him: for he that cometh to God must believe that he is, and that he is a rewarder of them that diligently seek him.</a:t>
            </a:r>
          </a:p>
          <a:p>
            <a:r>
              <a:rPr lang="en-US" sz="3200" b="1" dirty="0">
                <a:latin typeface="Arial" panose="020B0604020202020204" pitchFamily="34" charset="0"/>
                <a:cs typeface="Arial" panose="020B0604020202020204" pitchFamily="34" charset="0"/>
              </a:rPr>
              <a:t>KJV</a:t>
            </a:r>
          </a:p>
        </p:txBody>
      </p:sp>
    </p:spTree>
    <p:extLst>
      <p:ext uri="{BB962C8B-B14F-4D97-AF65-F5344CB8AC3E}">
        <p14:creationId xmlns:p14="http://schemas.microsoft.com/office/powerpoint/2010/main" val="3210958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xmlns="" id="{FA4A8332-6151-481A-9DEC-D3D2FA1A2A8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xmlns="" id="{A2C4E2B8-A6A7-4EA8-9E59-A56D79B5C1E5}"/>
              </a:ext>
            </a:extLst>
          </p:cNvPr>
          <p:cNvSpPr>
            <a:spLocks noGrp="1"/>
          </p:cNvSpPr>
          <p:nvPr>
            <p:ph type="title"/>
          </p:nvPr>
        </p:nvSpPr>
        <p:spPr>
          <a:xfrm>
            <a:off x="1032933" y="4534958"/>
            <a:ext cx="10127192" cy="928163"/>
          </a:xfrm>
        </p:spPr>
        <p:txBody>
          <a:bodyPr vert="horz" lIns="91440" tIns="45720" rIns="91440" bIns="45720" rtlCol="0" anchor="b">
            <a:normAutofit/>
          </a:bodyPr>
          <a:lstStyle/>
          <a:p>
            <a:pPr algn="r"/>
            <a:r>
              <a:rPr lang="en-US"/>
              <a:t>Step #1 Information</a:t>
            </a:r>
          </a:p>
        </p:txBody>
      </p:sp>
      <p:sp>
        <p:nvSpPr>
          <p:cNvPr id="3" name="Text Placeholder 2">
            <a:extLst>
              <a:ext uri="{FF2B5EF4-FFF2-40B4-BE49-F238E27FC236}">
                <a16:creationId xmlns:a16="http://schemas.microsoft.com/office/drawing/2014/main" xmlns="" id="{E3D7AEAE-A848-4339-B6DD-30D125F2E2FF}"/>
              </a:ext>
            </a:extLst>
          </p:cNvPr>
          <p:cNvSpPr>
            <a:spLocks noGrp="1"/>
          </p:cNvSpPr>
          <p:nvPr>
            <p:ph type="body" idx="1"/>
          </p:nvPr>
        </p:nvSpPr>
        <p:spPr>
          <a:xfrm>
            <a:off x="3962399" y="5466298"/>
            <a:ext cx="7197726" cy="401101"/>
          </a:xfrm>
        </p:spPr>
        <p:txBody>
          <a:bodyPr vert="horz" lIns="91440" tIns="45720" rIns="91440" bIns="45720" rtlCol="0" anchor="t">
            <a:noAutofit/>
          </a:bodyPr>
          <a:lstStyle/>
          <a:p>
            <a:pPr algn="r">
              <a:lnSpc>
                <a:spcPct val="90000"/>
              </a:lnSpc>
            </a:pPr>
            <a:r>
              <a:rPr lang="en-US" sz="2800" b="1" dirty="0"/>
              <a:t>Lesson scripture has been read</a:t>
            </a:r>
          </a:p>
          <a:p>
            <a:pPr algn="r">
              <a:lnSpc>
                <a:spcPct val="90000"/>
              </a:lnSpc>
            </a:pPr>
            <a:r>
              <a:rPr lang="en-US" sz="2800" b="1" dirty="0"/>
              <a:t>Many people know easter is huge, but they don’t know why</a:t>
            </a:r>
          </a:p>
        </p:txBody>
      </p:sp>
      <p:pic>
        <p:nvPicPr>
          <p:cNvPr id="2052" name="Picture 4" descr="https://tse2.mm.bing.net/th?id=OIP.moBH9jW8zYvAt4sZ5znDhQHaFu&amp;pid=Api&amp;P=0&amp;w=212&amp;h=165"/>
          <p:cNvPicPr>
            <a:picLocks noChangeAspect="1" noChangeArrowheads="1"/>
          </p:cNvPicPr>
          <p:nvPr/>
        </p:nvPicPr>
        <p:blipFill rotWithShape="1">
          <a:blip r:embed="rId4">
            <a:extLst>
              <a:ext uri="{28A0092B-C50C-407E-A947-70E740481C1C}">
                <a14:useLocalDpi xmlns:a14="http://schemas.microsoft.com/office/drawing/2010/main" val="0"/>
              </a:ext>
            </a:extLst>
          </a:blip>
          <a:srcRect t="15305" b="8265"/>
          <a:stretch/>
        </p:blipFill>
        <p:spPr bwMode="auto">
          <a:xfrm>
            <a:off x="922867" y="645517"/>
            <a:ext cx="6322478" cy="3738166"/>
          </a:xfrm>
          <a:custGeom>
            <a:avLst/>
            <a:gdLst/>
            <a:ahLst/>
            <a:cxnLst/>
            <a:rect l="l" t="t" r="r" b="b"/>
            <a:pathLst>
              <a:path w="6322478" h="3738166">
                <a:moveTo>
                  <a:pt x="163732" y="0"/>
                </a:moveTo>
                <a:lnTo>
                  <a:pt x="6322478" y="0"/>
                </a:lnTo>
                <a:lnTo>
                  <a:pt x="6322478" y="3738166"/>
                </a:lnTo>
                <a:lnTo>
                  <a:pt x="163732" y="3738166"/>
                </a:lnTo>
                <a:cubicBezTo>
                  <a:pt x="73305" y="3738166"/>
                  <a:pt x="0" y="3664861"/>
                  <a:pt x="0" y="3574434"/>
                </a:cubicBezTo>
                <a:lnTo>
                  <a:pt x="0" y="163732"/>
                </a:lnTo>
                <a:cubicBezTo>
                  <a:pt x="0" y="73305"/>
                  <a:pt x="73305" y="0"/>
                  <a:pt x="163732" y="0"/>
                </a:cubicBezTo>
                <a:close/>
              </a:path>
            </a:pathLst>
          </a:custGeom>
          <a:noFill/>
          <a:ln w="50800" cap="sq" cmpd="dbl">
            <a:noFill/>
            <a:miter lim="800000"/>
          </a:ln>
          <a:effectLst/>
          <a:extLst>
            <a:ext uri="{909E8E84-426E-40DD-AFC4-6F175D3DCCD1}">
              <a14:hiddenFill xmlns:a14="http://schemas.microsoft.com/office/drawing/2010/main">
                <a:solidFill>
                  <a:srgbClr val="FFFFFF"/>
                </a:solidFill>
              </a14:hiddenFill>
            </a:ext>
          </a:extLst>
        </p:spPr>
      </p:pic>
      <p:pic>
        <p:nvPicPr>
          <p:cNvPr id="2049" name="Picture 1">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8845" r="-3" b="4605"/>
          <a:stretch/>
        </p:blipFill>
        <p:spPr bwMode="auto">
          <a:xfrm>
            <a:off x="7396221" y="645517"/>
            <a:ext cx="3872912" cy="3738166"/>
          </a:xfrm>
          <a:custGeom>
            <a:avLst/>
            <a:gdLst/>
            <a:ahLst/>
            <a:cxnLst/>
            <a:rect l="l" t="t" r="r" b="b"/>
            <a:pathLst>
              <a:path w="3872912" h="3738166">
                <a:moveTo>
                  <a:pt x="0" y="0"/>
                </a:moveTo>
                <a:lnTo>
                  <a:pt x="3709180" y="0"/>
                </a:lnTo>
                <a:cubicBezTo>
                  <a:pt x="3799607" y="0"/>
                  <a:pt x="3872912" y="73305"/>
                  <a:pt x="3872912" y="163732"/>
                </a:cubicBezTo>
                <a:lnTo>
                  <a:pt x="3872912" y="3574434"/>
                </a:lnTo>
                <a:cubicBezTo>
                  <a:pt x="3872912" y="3664861"/>
                  <a:pt x="3799607" y="3738166"/>
                  <a:pt x="3709180" y="3738166"/>
                </a:cubicBezTo>
                <a:lnTo>
                  <a:pt x="0" y="3738166"/>
                </a:lnTo>
                <a:close/>
              </a:path>
            </a:pathLst>
          </a:custGeom>
          <a:noFill/>
          <a:ln w="50800" cap="sq" cmpd="dbl">
            <a:noFill/>
            <a:miter lim="800000"/>
          </a:ln>
          <a:effectLst/>
          <a:extLst>
            <a:ext uri="{909E8E84-426E-40DD-AFC4-6F175D3DCCD1}">
              <a14:hiddenFill xmlns:a14="http://schemas.microsoft.com/office/drawing/2010/main">
                <a:solidFill>
                  <a:srgbClr val="FFFFFF"/>
                </a:solidFill>
              </a14:hiddenFill>
            </a:ext>
          </a:extLst>
        </p:spPr>
      </p:pic>
      <p:sp>
        <p:nvSpPr>
          <p:cNvPr id="75" name="Freeform 21">
            <a:extLst>
              <a:ext uri="{FF2B5EF4-FFF2-40B4-BE49-F238E27FC236}">
                <a16:creationId xmlns:a16="http://schemas.microsoft.com/office/drawing/2014/main" xmlns="" id="{FD4625FF-CE4B-46F7-B73E-8A429A63D6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5924" y="614085"/>
            <a:ext cx="10360152" cy="3794760"/>
          </a:xfrm>
          <a:custGeom>
            <a:avLst/>
            <a:gdLst>
              <a:gd name="connsiteX0" fmla="*/ 6480297 w 10360152"/>
              <a:gd name="connsiteY0" fmla="*/ 0 h 3794760"/>
              <a:gd name="connsiteX1" fmla="*/ 10158309 w 10360152"/>
              <a:gd name="connsiteY1" fmla="*/ 0 h 3794760"/>
              <a:gd name="connsiteX2" fmla="*/ 10360152 w 10360152"/>
              <a:gd name="connsiteY2" fmla="*/ 201843 h 3794760"/>
              <a:gd name="connsiteX3" fmla="*/ 10360152 w 10360152"/>
              <a:gd name="connsiteY3" fmla="*/ 3592917 h 3794760"/>
              <a:gd name="connsiteX4" fmla="*/ 10158309 w 10360152"/>
              <a:gd name="connsiteY4" fmla="*/ 3794760 h 3794760"/>
              <a:gd name="connsiteX5" fmla="*/ 6480297 w 10360152"/>
              <a:gd name="connsiteY5" fmla="*/ 3794760 h 3794760"/>
              <a:gd name="connsiteX6" fmla="*/ 201843 w 10360152"/>
              <a:gd name="connsiteY6" fmla="*/ 0 h 3794760"/>
              <a:gd name="connsiteX7" fmla="*/ 6329421 w 10360152"/>
              <a:gd name="connsiteY7" fmla="*/ 0 h 3794760"/>
              <a:gd name="connsiteX8" fmla="*/ 6329421 w 10360152"/>
              <a:gd name="connsiteY8" fmla="*/ 3794760 h 3794760"/>
              <a:gd name="connsiteX9" fmla="*/ 201843 w 10360152"/>
              <a:gd name="connsiteY9" fmla="*/ 3794760 h 3794760"/>
              <a:gd name="connsiteX10" fmla="*/ 0 w 10360152"/>
              <a:gd name="connsiteY10" fmla="*/ 3592917 h 3794760"/>
              <a:gd name="connsiteX11" fmla="*/ 0 w 10360152"/>
              <a:gd name="connsiteY11" fmla="*/ 201843 h 3794760"/>
              <a:gd name="connsiteX12" fmla="*/ 201843 w 10360152"/>
              <a:gd name="connsiteY12" fmla="*/ 0 h 379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60152" h="3794760">
                <a:moveTo>
                  <a:pt x="6480297" y="0"/>
                </a:moveTo>
                <a:lnTo>
                  <a:pt x="10158309" y="0"/>
                </a:lnTo>
                <a:cubicBezTo>
                  <a:pt x="10269784" y="0"/>
                  <a:pt x="10360152" y="90368"/>
                  <a:pt x="10360152" y="201843"/>
                </a:cubicBezTo>
                <a:lnTo>
                  <a:pt x="10360152" y="3592917"/>
                </a:lnTo>
                <a:cubicBezTo>
                  <a:pt x="10360152" y="3704392"/>
                  <a:pt x="10269784" y="3794760"/>
                  <a:pt x="10158309" y="3794760"/>
                </a:cubicBezTo>
                <a:lnTo>
                  <a:pt x="6480297" y="3794760"/>
                </a:lnTo>
                <a:close/>
                <a:moveTo>
                  <a:pt x="201843" y="0"/>
                </a:moveTo>
                <a:lnTo>
                  <a:pt x="6329421" y="0"/>
                </a:lnTo>
                <a:lnTo>
                  <a:pt x="6329421" y="3794760"/>
                </a:lnTo>
                <a:lnTo>
                  <a:pt x="201843" y="3794760"/>
                </a:lnTo>
                <a:cubicBezTo>
                  <a:pt x="90368" y="3794760"/>
                  <a:pt x="0" y="3704392"/>
                  <a:pt x="0" y="3592917"/>
                </a:cubicBezTo>
                <a:lnTo>
                  <a:pt x="0" y="201843"/>
                </a:lnTo>
                <a:cubicBezTo>
                  <a:pt x="0" y="90368"/>
                  <a:pt x="90368" y="0"/>
                  <a:pt x="201843" y="0"/>
                </a:cubicBezTo>
                <a:close/>
              </a:path>
            </a:pathLst>
          </a:cu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2"/>
          <p:cNvSpPr>
            <a:spLocks noChangeArrowheads="1"/>
          </p:cNvSpPr>
          <p:nvPr/>
        </p:nvSpPr>
        <p:spPr bwMode="auto">
          <a:xfrm>
            <a:off x="2281383" y="713795"/>
            <a:ext cx="12168481" cy="492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330103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35" name="Picture 134">
            <a:extLst>
              <a:ext uri="{FF2B5EF4-FFF2-40B4-BE49-F238E27FC236}">
                <a16:creationId xmlns:a16="http://schemas.microsoft.com/office/drawing/2014/main" xmlns="" id="{6AF6706C-CF07-43A1-BCC4-CBA5D33820D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xmlns="" id="{AE0BEFC5-9F01-4B78-8C67-656B55AFB46E}"/>
              </a:ext>
            </a:extLst>
          </p:cNvPr>
          <p:cNvSpPr>
            <a:spLocks noGrp="1"/>
          </p:cNvSpPr>
          <p:nvPr>
            <p:ph type="title"/>
          </p:nvPr>
        </p:nvSpPr>
        <p:spPr>
          <a:xfrm>
            <a:off x="643464" y="639097"/>
            <a:ext cx="4789678" cy="3746634"/>
          </a:xfrm>
        </p:spPr>
        <p:txBody>
          <a:bodyPr vert="horz" lIns="91440" tIns="45720" rIns="91440" bIns="45720" rtlCol="0" anchor="b">
            <a:normAutofit/>
          </a:bodyPr>
          <a:lstStyle/>
          <a:p>
            <a:pPr algn="r"/>
            <a:r>
              <a:rPr lang="en-US" sz="4800" dirty="0"/>
              <a:t>Step #2 Interpretation</a:t>
            </a:r>
          </a:p>
        </p:txBody>
      </p:sp>
      <p:sp>
        <p:nvSpPr>
          <p:cNvPr id="3" name="Text Placeholder 2">
            <a:extLst>
              <a:ext uri="{FF2B5EF4-FFF2-40B4-BE49-F238E27FC236}">
                <a16:creationId xmlns:a16="http://schemas.microsoft.com/office/drawing/2014/main" xmlns="" id="{B2C6F580-12A9-427B-AC02-9E1BA965F086}"/>
              </a:ext>
            </a:extLst>
          </p:cNvPr>
          <p:cNvSpPr>
            <a:spLocks noGrp="1"/>
          </p:cNvSpPr>
          <p:nvPr>
            <p:ph type="body" idx="1"/>
          </p:nvPr>
        </p:nvSpPr>
        <p:spPr>
          <a:xfrm>
            <a:off x="643464" y="4385732"/>
            <a:ext cx="4813437" cy="1838087"/>
          </a:xfrm>
        </p:spPr>
        <p:txBody>
          <a:bodyPr vert="horz" lIns="91440" tIns="45720" rIns="91440" bIns="45720" rtlCol="0" anchor="t">
            <a:normAutofit/>
          </a:bodyPr>
          <a:lstStyle/>
          <a:p>
            <a:pPr algn="r"/>
            <a:r>
              <a:rPr lang="en-US" sz="3200" dirty="0" smtClean="0"/>
              <a:t>-Why </a:t>
            </a:r>
            <a:r>
              <a:rPr lang="en-US" sz="3200" dirty="0"/>
              <a:t>Don’t we see </a:t>
            </a:r>
            <a:r>
              <a:rPr lang="en-US" sz="3200" dirty="0" smtClean="0"/>
              <a:t>Jesus?</a:t>
            </a:r>
            <a:endParaRPr lang="en-US" sz="3200" dirty="0"/>
          </a:p>
          <a:p>
            <a:pPr algn="r"/>
            <a:endParaRPr lang="en-US" sz="1800" dirty="0"/>
          </a:p>
        </p:txBody>
      </p:sp>
      <p:pic>
        <p:nvPicPr>
          <p:cNvPr id="5122" name="Picture 2" descr="https://tse1.mm.bing.net/th?id=OIP.ZM4aSr4HrbjDH4Y1Mr7WqQHaHa&amp;pid=Api&amp;P=0&amp;w=300&amp;h=300"/>
          <p:cNvPicPr>
            <a:picLocks noChangeAspect="1" noChangeArrowheads="1"/>
          </p:cNvPicPr>
          <p:nvPr/>
        </p:nvPicPr>
        <p:blipFill rotWithShape="1">
          <a:blip r:embed="rId4">
            <a:extLst>
              <a:ext uri="{28A0092B-C50C-407E-A947-70E740481C1C}">
                <a14:useLocalDpi xmlns:a14="http://schemas.microsoft.com/office/drawing/2010/main" val="0"/>
              </a:ext>
            </a:extLst>
          </a:blip>
          <a:srcRect t="2942" r="-2" b="6257"/>
          <a:stretch/>
        </p:blipFill>
        <p:spPr bwMode="auto">
          <a:xfrm>
            <a:off x="6075020" y="943874"/>
            <a:ext cx="5471927" cy="4968466"/>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948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FB749B-041B-447C-96F5-2469414ECA6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Step # 3 Believing</a:t>
            </a:r>
          </a:p>
        </p:txBody>
      </p:sp>
      <p:sp>
        <p:nvSpPr>
          <p:cNvPr id="3" name="Text Placeholder 2">
            <a:extLst>
              <a:ext uri="{FF2B5EF4-FFF2-40B4-BE49-F238E27FC236}">
                <a16:creationId xmlns:a16="http://schemas.microsoft.com/office/drawing/2014/main" xmlns="" id="{47716D42-C1EC-4AEF-8EC9-99FA02FE2332}"/>
              </a:ext>
            </a:extLst>
          </p:cNvPr>
          <p:cNvSpPr>
            <a:spLocks noGrp="1"/>
          </p:cNvSpPr>
          <p:nvPr>
            <p:ph type="body" idx="1"/>
          </p:nvPr>
        </p:nvSpPr>
        <p:spPr/>
        <p:txBody>
          <a:bodyPr>
            <a:normAutofit/>
          </a:bodyPr>
          <a:lstStyle/>
          <a:p>
            <a:r>
              <a:rPr lang="en-US" sz="2400" dirty="0" smtClean="0"/>
              <a:t>When we see Jesus</a:t>
            </a:r>
            <a:endParaRPr lang="en-US" sz="2400" dirty="0"/>
          </a:p>
        </p:txBody>
      </p:sp>
      <p:sp>
        <p:nvSpPr>
          <p:cNvPr id="4" name="Rectangle 2"/>
          <p:cNvSpPr>
            <a:spLocks noChangeArrowheads="1"/>
          </p:cNvSpPr>
          <p:nvPr/>
        </p:nvSpPr>
        <p:spPr bwMode="auto">
          <a:xfrm>
            <a:off x="3646449" y="45108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1122" y="142166"/>
            <a:ext cx="3925229" cy="40238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646449" y="3123915"/>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dirty="0" smtClean="0">
                <a:ln>
                  <a:noFill/>
                </a:ln>
                <a:solidFill>
                  <a:schemeClr val="tx1"/>
                </a:solidFill>
                <a:effectLst/>
                <a:latin typeface="Arial" charset="0"/>
              </a:rPr>
              <a:t> </a:t>
            </a:r>
            <a:endParaRPr kumimoji="0" lang="x-none" altLang="x-none"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119766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xmlns="" id="{CBECFFDC-94DB-4DA3-94FE-22FEDDA8FA3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xmlns="" id="{F342C106-2218-4E1B-B364-70AE1D68F8CF}"/>
              </a:ext>
            </a:extLst>
          </p:cNvPr>
          <p:cNvSpPr>
            <a:spLocks noGrp="1"/>
          </p:cNvSpPr>
          <p:nvPr>
            <p:ph type="title"/>
          </p:nvPr>
        </p:nvSpPr>
        <p:spPr>
          <a:xfrm>
            <a:off x="1032933" y="4538133"/>
            <a:ext cx="10127192" cy="931341"/>
          </a:xfrm>
        </p:spPr>
        <p:txBody>
          <a:bodyPr vert="horz" lIns="91440" tIns="45720" rIns="91440" bIns="45720" rtlCol="0" anchor="b">
            <a:normAutofit/>
          </a:bodyPr>
          <a:lstStyle/>
          <a:p>
            <a:pPr algn="r"/>
            <a:r>
              <a:rPr lang="en-US"/>
              <a:t>Step#4 Revelation</a:t>
            </a:r>
          </a:p>
        </p:txBody>
      </p:sp>
      <p:sp>
        <p:nvSpPr>
          <p:cNvPr id="3" name="Text Placeholder 2">
            <a:extLst>
              <a:ext uri="{FF2B5EF4-FFF2-40B4-BE49-F238E27FC236}">
                <a16:creationId xmlns:a16="http://schemas.microsoft.com/office/drawing/2014/main" xmlns="" id="{B4796075-9934-42C1-850E-7CF9D7E1E434}"/>
              </a:ext>
            </a:extLst>
          </p:cNvPr>
          <p:cNvSpPr>
            <a:spLocks noGrp="1"/>
          </p:cNvSpPr>
          <p:nvPr>
            <p:ph type="body" idx="1"/>
          </p:nvPr>
        </p:nvSpPr>
        <p:spPr>
          <a:xfrm>
            <a:off x="2400300" y="5461009"/>
            <a:ext cx="8759825" cy="406391"/>
          </a:xfrm>
        </p:spPr>
        <p:txBody>
          <a:bodyPr vert="horz" lIns="91440" tIns="45720" rIns="91440" bIns="45720" rtlCol="0" anchor="t">
            <a:noAutofit/>
          </a:bodyPr>
          <a:lstStyle/>
          <a:p>
            <a:pPr algn="r"/>
            <a:r>
              <a:rPr lang="en-US" sz="2800" dirty="0"/>
              <a:t>The disciples realized they should recognized Jesus all along</a:t>
            </a:r>
          </a:p>
        </p:txBody>
      </p:sp>
      <p:pic>
        <p:nvPicPr>
          <p:cNvPr id="6146" name="Picture 2" descr="https://tse1.mm.bing.net/th?id=OIP.AW8GKMDtw45YdiOviKaX2QHaD3&amp;pid=Api&amp;P=0&amp;w=329&amp;h=172"/>
          <p:cNvPicPr>
            <a:picLocks noChangeAspect="1" noChangeArrowheads="1"/>
          </p:cNvPicPr>
          <p:nvPr/>
        </p:nvPicPr>
        <p:blipFill rotWithShape="1">
          <a:blip r:embed="rId4">
            <a:extLst>
              <a:ext uri="{28A0092B-C50C-407E-A947-70E740481C1C}">
                <a14:useLocalDpi xmlns:a14="http://schemas.microsoft.com/office/drawing/2010/main" val="0"/>
              </a:ext>
            </a:extLst>
          </a:blip>
          <a:srcRect t="7093" r="1" b="23797"/>
          <a:stretch/>
        </p:blipFill>
        <p:spPr bwMode="auto">
          <a:xfrm>
            <a:off x="922867" y="645517"/>
            <a:ext cx="10346266" cy="3738166"/>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186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72" name="Picture 71">
            <a:extLst>
              <a:ext uri="{FF2B5EF4-FFF2-40B4-BE49-F238E27FC236}">
                <a16:creationId xmlns:a16="http://schemas.microsoft.com/office/drawing/2014/main" xmlns="" id="{83543A10-04EE-49E0-A9DE-22E1FAB9AED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xmlns="" id="{02077E95-3DBC-450F-9FC4-BEE1DA40D5BE}"/>
              </a:ext>
            </a:extLst>
          </p:cNvPr>
          <p:cNvSpPr>
            <a:spLocks noGrp="1"/>
          </p:cNvSpPr>
          <p:nvPr>
            <p:ph type="title"/>
          </p:nvPr>
        </p:nvSpPr>
        <p:spPr>
          <a:xfrm>
            <a:off x="1032933" y="4534958"/>
            <a:ext cx="10127192" cy="931340"/>
          </a:xfrm>
        </p:spPr>
        <p:txBody>
          <a:bodyPr vert="horz" lIns="91440" tIns="45720" rIns="91440" bIns="45720" rtlCol="0" anchor="b">
            <a:normAutofit/>
          </a:bodyPr>
          <a:lstStyle/>
          <a:p>
            <a:pPr algn="r"/>
            <a:r>
              <a:rPr lang="en-US"/>
              <a:t>Step#5 application</a:t>
            </a:r>
          </a:p>
        </p:txBody>
      </p:sp>
      <p:sp>
        <p:nvSpPr>
          <p:cNvPr id="3" name="Text Placeholder 2">
            <a:extLst>
              <a:ext uri="{FF2B5EF4-FFF2-40B4-BE49-F238E27FC236}">
                <a16:creationId xmlns:a16="http://schemas.microsoft.com/office/drawing/2014/main" xmlns="" id="{CBD826D4-5CAA-47CE-B176-9EF2FFAA6A76}"/>
              </a:ext>
            </a:extLst>
          </p:cNvPr>
          <p:cNvSpPr>
            <a:spLocks noGrp="1"/>
          </p:cNvSpPr>
          <p:nvPr>
            <p:ph type="body" idx="1"/>
          </p:nvPr>
        </p:nvSpPr>
        <p:spPr>
          <a:xfrm>
            <a:off x="3962399" y="5469474"/>
            <a:ext cx="7197726" cy="397926"/>
          </a:xfrm>
        </p:spPr>
        <p:txBody>
          <a:bodyPr vert="horz" lIns="91440" tIns="45720" rIns="91440" bIns="45720" rtlCol="0" anchor="t">
            <a:normAutofit/>
          </a:bodyPr>
          <a:lstStyle/>
          <a:p>
            <a:pPr algn="r"/>
            <a:r>
              <a:rPr lang="en-US" sz="1800" dirty="0" smtClean="0"/>
              <a:t>ARE YOU A MESSENGER OF HOPE?</a:t>
            </a:r>
            <a:endParaRPr lang="en-US" sz="1800" dirty="0"/>
          </a:p>
        </p:txBody>
      </p:sp>
      <p:pic>
        <p:nvPicPr>
          <p:cNvPr id="7170" name="Picture 2" descr="https://tse3.mm.bing.net/th?id=OIP.cK_RO1TZM_RjVjJCymuSdgHaEK&amp;pid=Api&amp;P=0&amp;w=326&amp;h=18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22867" y="1087584"/>
            <a:ext cx="5084232" cy="2854032"/>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1" name="Picture 3" descr="http://media.truthcasting.com/content/user/truthcasting/CalvaryChapelNnVa/Images/100000207_00082058_20131103085734_RADIOCalledtoWitness.png"/>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184900" y="1085850"/>
            <a:ext cx="5079999" cy="2857499"/>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ectangle 1"/>
          <p:cNvSpPr>
            <a:spLocks noChangeArrowheads="1"/>
          </p:cNvSpPr>
          <p:nvPr/>
        </p:nvSpPr>
        <p:spPr bwMode="auto">
          <a:xfrm>
            <a:off x="0" y="0"/>
            <a:ext cx="12192000" cy="0"/>
          </a:xfrm>
          <a:prstGeom prst="rect">
            <a:avLst/>
          </a:prstGeom>
          <a:solidFill>
            <a:srgbClr val="1E1E1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endParaRPr kumimoji="0" lang="x-none" altLang="x-none"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spcBef>
                <a:spcPct val="0"/>
              </a:spcBef>
              <a:spcAft>
                <a:spcPts val="600"/>
              </a:spcAft>
              <a:buClrTx/>
              <a:buSzTx/>
              <a:buFontTx/>
              <a:buChar char="•"/>
              <a:tabLst/>
            </a:pPr>
            <a:r>
              <a:rPr kumimoji="0" lang="x-none" altLang="x-none" sz="900" b="0" i="0" u="none" strike="noStrike" cap="none" normalizeH="0" baseline="0">
                <a:ln>
                  <a:noFill/>
                </a:ln>
                <a:solidFill>
                  <a:srgbClr val="000000"/>
                </a:solidFill>
                <a:effectLst/>
                <a:latin typeface="Arial" charset="0"/>
                <a:ea typeface="Helvetica Neue" charset="0"/>
              </a:rPr>
              <a:t>  </a:t>
            </a:r>
            <a:endParaRPr kumimoji="0" lang="x-none" altLang="x-none" sz="10900" b="0" i="0" u="none" strike="noStrike" cap="none" normalizeH="0" baseline="0">
              <a:ln>
                <a:noFill/>
              </a:ln>
              <a:solidFill>
                <a:srgbClr val="000000"/>
              </a:solidFill>
              <a:effectLst/>
              <a:latin typeface="Arial" charset="0"/>
              <a:ea typeface="Helvetica Neue" charset="0"/>
            </a:endParaRPr>
          </a:p>
          <a:p>
            <a:pPr marL="0" marR="0" lvl="0" indent="0" algn="l" defTabSz="914400" rtl="0" eaLnBrk="0" fontAlgn="base" latinLnBrk="0" hangingPunct="0">
              <a:spcBef>
                <a:spcPct val="0"/>
              </a:spcBef>
              <a:spcAft>
                <a:spcPts val="600"/>
              </a:spcAft>
              <a:buClrTx/>
              <a:buSzTx/>
              <a:buFontTx/>
              <a:buChar char="•"/>
              <a:tabLst/>
            </a:pPr>
            <a:r>
              <a:rPr kumimoji="0" lang="x-none" altLang="x-none" sz="900" b="0" i="0" u="none" strike="noStrike" cap="none" normalizeH="0" baseline="0">
                <a:ln>
                  <a:noFill/>
                </a:ln>
                <a:solidFill>
                  <a:srgbClr val="000000"/>
                </a:solidFill>
                <a:effectLst/>
                <a:latin typeface="Arial" charset="0"/>
                <a:ea typeface="Helvetica Neue" charset="0"/>
              </a:rPr>
              <a:t>  </a:t>
            </a:r>
          </a:p>
          <a:p>
            <a:pPr marL="0" marR="0" lvl="0" indent="0" algn="l" defTabSz="914400" rtl="0" eaLnBrk="0" fontAlgn="base" latinLnBrk="0" hangingPunct="0">
              <a:spcBef>
                <a:spcPct val="0"/>
              </a:spcBef>
              <a:spcAft>
                <a:spcPts val="600"/>
              </a:spcAft>
              <a:buClrTx/>
              <a:buSzTx/>
              <a:buFontTx/>
              <a:buNone/>
              <a:tabLst/>
            </a:pPr>
            <a:r>
              <a:rPr kumimoji="0" lang="x-none" altLang="x-none" sz="900" b="0" i="0" u="none" strike="noStrike" cap="none" normalizeH="0" baseline="0">
                <a:ln>
                  <a:noFill/>
                </a:ln>
                <a:solidFill>
                  <a:srgbClr val="000000"/>
                </a:solidFill>
                <a:effectLst/>
                <a:latin typeface="Arial" charset="0"/>
                <a:ea typeface="Helvetica Neue" charset="0"/>
              </a:rPr>
              <a:t>TruthCasting - "LUKE 24: 28-53" by TONY CLARK - Calvary Chapel of Newport News - Newport News, VA</a:t>
            </a:r>
          </a:p>
          <a:p>
            <a:pPr marL="0" marR="0" lvl="0" indent="0" algn="l" defTabSz="914400" rtl="0" eaLnBrk="0" fontAlgn="base" latinLnBrk="0" hangingPunct="0">
              <a:spcBef>
                <a:spcPct val="0"/>
              </a:spcBef>
              <a:spcAft>
                <a:spcPts val="600"/>
              </a:spcAft>
              <a:buClrTx/>
              <a:buSzTx/>
              <a:buFontTx/>
              <a:buNone/>
              <a:tabLst/>
            </a:pPr>
            <a:r>
              <a:rPr kumimoji="0" lang="x-none" altLang="x-none" sz="900" b="0" i="0" u="none" strike="noStrike" cap="none" normalizeH="0" baseline="0">
                <a:ln>
                  <a:noFill/>
                </a:ln>
                <a:solidFill>
                  <a:srgbClr val="F1F1F1"/>
                </a:solidFill>
                <a:effectLst/>
                <a:latin typeface="Arial" charset="0"/>
                <a:ea typeface="Helvetica Neue" charset="0"/>
                <a:hlinkClick r:id="rId6"/>
              </a:rPr>
              <a:t>www.truthcasting.com</a:t>
            </a:r>
            <a:r>
              <a:rPr kumimoji="0" lang="x-none" altLang="x-none" sz="900" b="0" i="0" u="none" strike="noStrike" cap="none" normalizeH="0" baseline="0">
                <a:ln>
                  <a:noFill/>
                </a:ln>
                <a:solidFill>
                  <a:srgbClr val="000000"/>
                </a:solidFill>
                <a:effectLst/>
                <a:latin typeface="Arial" charset="0"/>
                <a:ea typeface="Helvetica Neue" charset="0"/>
              </a:rPr>
              <a:t> 640x360</a:t>
            </a:r>
          </a:p>
          <a:p>
            <a:pPr marL="0" marR="0" lvl="0" indent="0" algn="l" defTabSz="914400" rtl="0" eaLnBrk="0" fontAlgn="base" latinLnBrk="0" hangingPunct="0">
              <a:spcBef>
                <a:spcPct val="0"/>
              </a:spcBef>
              <a:spcAft>
                <a:spcPts val="600"/>
              </a:spcAft>
              <a:buClrTx/>
              <a:buSzTx/>
              <a:buFontTx/>
              <a:buNone/>
              <a:tabLst/>
            </a:pPr>
            <a:r>
              <a:rPr kumimoji="0" lang="x-none" altLang="x-none" sz="900" b="0" i="0" u="none" strike="noStrike" cap="none" normalizeH="0" baseline="0">
                <a:ln>
                  <a:noFill/>
                </a:ln>
                <a:solidFill>
                  <a:srgbClr val="8F8F8F"/>
                </a:solidFill>
                <a:effectLst/>
                <a:latin typeface="Arial" charset="0"/>
                <a:ea typeface="Helvetica Neue" charset="0"/>
                <a:hlinkClick r:id="rId7" tooltip="View Image"/>
              </a:rPr>
              <a:t>View Image</a:t>
            </a:r>
            <a:endParaRPr kumimoji="0" lang="x-none" altLang="x-none" sz="900" b="0" i="0" u="none" strike="noStrike" cap="none" normalizeH="0" baseline="0">
              <a:ln>
                <a:noFill/>
              </a:ln>
              <a:solidFill>
                <a:srgbClr val="000000"/>
              </a:solidFill>
              <a:effectLst/>
              <a:latin typeface="Arial" charset="0"/>
              <a:ea typeface="Helvetica Neue" charset="0"/>
            </a:endParaRPr>
          </a:p>
          <a:p>
            <a:pPr marL="0" marR="0" lvl="0" indent="0" algn="l" defTabSz="914400" rtl="0" eaLnBrk="0" fontAlgn="base" latinLnBrk="0" hangingPunct="0">
              <a:spcBef>
                <a:spcPct val="0"/>
              </a:spcBef>
              <a:spcAft>
                <a:spcPts val="600"/>
              </a:spcAft>
              <a:buClrTx/>
              <a:buSzTx/>
              <a:buFontTx/>
              <a:buNone/>
              <a:tabLst/>
            </a:pPr>
            <a:r>
              <a:rPr kumimoji="0" lang="x-none" altLang="x-none" sz="900" b="0" i="0" u="none" strike="noStrike" cap="none" normalizeH="0" baseline="0">
                <a:ln>
                  <a:noFill/>
                </a:ln>
                <a:solidFill>
                  <a:srgbClr val="8F8F8F"/>
                </a:solidFill>
                <a:effectLst/>
                <a:latin typeface="Arial" charset="0"/>
                <a:ea typeface="Helvetica Neue" charset="0"/>
                <a:hlinkClick r:id="rId6" tooltip="View Page"/>
              </a:rPr>
              <a:t>View Page</a:t>
            </a:r>
            <a:endParaRPr kumimoji="0" lang="x-none" altLang="x-none" sz="900" b="0" i="0" u="none" strike="noStrike" cap="none" normalizeH="0" baseline="0">
              <a:ln>
                <a:noFill/>
              </a:ln>
              <a:solidFill>
                <a:srgbClr val="000000"/>
              </a:solidFill>
              <a:effectLst/>
              <a:latin typeface="Arial" charset="0"/>
              <a:ea typeface="Helvetica Neue" charset="0"/>
            </a:endParaRPr>
          </a:p>
          <a:p>
            <a:pPr marL="0" marR="0" lvl="0" indent="0" algn="l" defTabSz="914400" rtl="0" eaLnBrk="0" fontAlgn="base" latinLnBrk="0" hangingPunct="0">
              <a:spcBef>
                <a:spcPct val="0"/>
              </a:spcBef>
              <a:spcAft>
                <a:spcPts val="600"/>
              </a:spcAft>
              <a:buClrTx/>
              <a:buSzTx/>
              <a:buFontTx/>
              <a:buChar char="•"/>
              <a:tabLst/>
            </a:pPr>
            <a:r>
              <a:rPr kumimoji="0" lang="x-none" altLang="x-none" sz="1000" b="1" i="0" u="sng" strike="noStrike" cap="none" normalizeH="0" baseline="0">
                <a:ln>
                  <a:noFill/>
                </a:ln>
                <a:effectLst/>
                <a:latin typeface="Arial" charset="0"/>
              </a:rPr>
              <a:t/>
            </a:r>
            <a:br>
              <a:rPr kumimoji="0" lang="x-none" altLang="x-none" sz="1000" b="1" i="0" u="sng" strike="noStrike" cap="none" normalizeH="0" baseline="0">
                <a:ln>
                  <a:noFill/>
                </a:ln>
                <a:effectLst/>
                <a:latin typeface="Arial" charset="0"/>
              </a:rPr>
            </a:br>
            <a:endParaRPr kumimoji="0" lang="x-none" altLang="x-none" sz="21600" b="0" i="0" u="none" strike="noStrike" cap="none" normalizeH="0" baseline="0">
              <a:ln>
                <a:noFill/>
              </a:ln>
              <a:solidFill>
                <a:srgbClr val="000000"/>
              </a:solidFill>
              <a:effectLst/>
              <a:latin typeface="Arial" charset="0"/>
              <a:ea typeface="Helvetica Neue" charset="0"/>
            </a:endParaRPr>
          </a:p>
        </p:txBody>
      </p:sp>
    </p:spTree>
    <p:extLst>
      <p:ext uri="{BB962C8B-B14F-4D97-AF65-F5344CB8AC3E}">
        <p14:creationId xmlns:p14="http://schemas.microsoft.com/office/powerpoint/2010/main" val="3301792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 xmlns:a16="http://schemas.microsoft.com/office/drawing/2014/main" id="{50E53EDA-3B94-4F6B-9E86-D3BB9EBB961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799" y="1150076"/>
            <a:ext cx="3659389" cy="4557849"/>
          </a:xfrm>
        </p:spPr>
        <p:txBody>
          <a:bodyPr>
            <a:normAutofit/>
          </a:bodyPr>
          <a:lstStyle/>
          <a:p>
            <a:pPr algn="r"/>
            <a:r>
              <a:rPr lang="en-US" dirty="0"/>
              <a:t>F</a:t>
            </a:r>
            <a:r>
              <a:rPr lang="en-US" dirty="0" smtClean="0"/>
              <a:t>amiliar </a:t>
            </a:r>
            <a:r>
              <a:rPr lang="en-US" dirty="0"/>
              <a:t>Text! </a:t>
            </a:r>
          </a:p>
        </p:txBody>
      </p:sp>
      <p:cxnSp>
        <p:nvCxnSpPr>
          <p:cNvPr id="17" name="Straight Connector 16">
            <a:extLst>
              <a:ext uri="{FF2B5EF4-FFF2-40B4-BE49-F238E27FC236}">
                <a16:creationId xmlns="" xmlns:a16="http://schemas.microsoft.com/office/drawing/2014/main" id="{30EFD79F-7790-479B-B7DB-BD0D8C101D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030987" y="884420"/>
            <a:ext cx="6475214" cy="4823505"/>
          </a:xfrm>
        </p:spPr>
        <p:txBody>
          <a:bodyPr>
            <a:normAutofit fontScale="92500" lnSpcReduction="20000"/>
          </a:bodyPr>
          <a:lstStyle/>
          <a:p>
            <a:r>
              <a:rPr lang="en-US" sz="2400" dirty="0"/>
              <a:t>What is the Holy Ghost saying?</a:t>
            </a:r>
          </a:p>
          <a:p>
            <a:endParaRPr lang="en-US" sz="2400" dirty="0"/>
          </a:p>
          <a:p>
            <a:r>
              <a:rPr lang="en-US" sz="2400" dirty="0"/>
              <a:t>Can you empathize with the disciples feelings of doubt and uncertainty</a:t>
            </a:r>
            <a:r>
              <a:rPr lang="en-US" sz="2400" dirty="0" smtClean="0"/>
              <a:t>?</a:t>
            </a:r>
          </a:p>
          <a:p>
            <a:endParaRPr lang="en-US" sz="2400" dirty="0" smtClean="0"/>
          </a:p>
          <a:p>
            <a:r>
              <a:rPr lang="en-US" sz="2400" dirty="0" smtClean="0"/>
              <a:t>How did Jesus address their unbelief</a:t>
            </a:r>
            <a:r>
              <a:rPr lang="en-US" sz="2400" dirty="0" smtClean="0"/>
              <a:t>?</a:t>
            </a:r>
          </a:p>
          <a:p>
            <a:endParaRPr lang="en-US" sz="2400" dirty="0"/>
          </a:p>
          <a:p>
            <a:r>
              <a:rPr lang="en-US" sz="2400" dirty="0" smtClean="0"/>
              <a:t>Lesson Aim: That we will AGREE that the Suffering Servant in Isaiah 52:13-53:12 is the resurrected Christ in Luke 24, AFFIRM the joy of knowing the Suffering Servant is the resurrected Jesus Christ, and 	SHARE the story of the Suffering Servant, who is the resurrected Jesus Christ.</a:t>
            </a:r>
            <a:endParaRPr lang="en-US" sz="2400" dirty="0"/>
          </a:p>
          <a:p>
            <a:endParaRPr lang="en-US" dirty="0"/>
          </a:p>
        </p:txBody>
      </p:sp>
    </p:spTree>
    <p:extLst>
      <p:ext uri="{BB962C8B-B14F-4D97-AF65-F5344CB8AC3E}">
        <p14:creationId xmlns:p14="http://schemas.microsoft.com/office/powerpoint/2010/main" val="633955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xmlns="" id="{7EADA9A7-6107-4428-9876-E89B93A0CF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095" r="1" b="1"/>
          <a:stretch/>
        </p:blipFill>
        <p:spPr bwMode="auto">
          <a:xfrm>
            <a:off x="501825" y="9049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36251" y="2132625"/>
            <a:ext cx="25843043" cy="5693866"/>
          </a:xfrm>
          <a:prstGeom prst="rect">
            <a:avLst/>
          </a:prstGeom>
        </p:spPr>
        <p:txBody>
          <a:bodyPr wrap="square">
            <a:spAutoFit/>
          </a:bodyPr>
          <a:lstStyle/>
          <a:p>
            <a:pPr algn="ctr"/>
            <a:r>
              <a:rPr lang="en-US" sz="2800" b="1" dirty="0" smtClean="0">
                <a:latin typeface="Arial" charset="0"/>
                <a:ea typeface="Arial" charset="0"/>
                <a:cs typeface="Arial" charset="0"/>
              </a:rPr>
              <a:t>As you climb the ladder of success</a:t>
            </a:r>
          </a:p>
          <a:p>
            <a:pPr algn="ctr"/>
            <a:r>
              <a:rPr lang="en-US" sz="2800" b="1" dirty="0" smtClean="0">
                <a:latin typeface="Arial" charset="0"/>
                <a:ea typeface="Arial" charset="0"/>
                <a:cs typeface="Arial" charset="0"/>
              </a:rPr>
              <a:t>And </a:t>
            </a:r>
            <a:r>
              <a:rPr lang="en-US" sz="2800" b="1" dirty="0">
                <a:latin typeface="Arial" charset="0"/>
                <a:ea typeface="Arial" charset="0"/>
                <a:cs typeface="Arial" charset="0"/>
              </a:rPr>
              <a:t>the Blessings, They Begin to Pour In</a:t>
            </a:r>
            <a:br>
              <a:rPr lang="en-US" sz="2800" b="1" dirty="0">
                <a:latin typeface="Arial" charset="0"/>
                <a:ea typeface="Arial" charset="0"/>
                <a:cs typeface="Arial" charset="0"/>
              </a:rPr>
            </a:br>
            <a:r>
              <a:rPr lang="en-US" sz="2800" b="1" dirty="0">
                <a:latin typeface="Arial" charset="0"/>
                <a:ea typeface="Arial" charset="0"/>
                <a:cs typeface="Arial" charset="0"/>
              </a:rPr>
              <a:t>Make Sure</a:t>
            </a:r>
            <a:br>
              <a:rPr lang="en-US" sz="2800" b="1" dirty="0">
                <a:latin typeface="Arial" charset="0"/>
                <a:ea typeface="Arial" charset="0"/>
                <a:cs typeface="Arial" charset="0"/>
              </a:rPr>
            </a:br>
            <a:r>
              <a:rPr lang="en-US" sz="2800" b="1" dirty="0">
                <a:latin typeface="Arial" charset="0"/>
                <a:ea typeface="Arial" charset="0"/>
                <a:cs typeface="Arial" charset="0"/>
              </a:rPr>
              <a:t>That Your Never too Busy</a:t>
            </a:r>
            <a:br>
              <a:rPr lang="en-US" sz="2800" b="1" dirty="0">
                <a:latin typeface="Arial" charset="0"/>
                <a:ea typeface="Arial" charset="0"/>
                <a:cs typeface="Arial" charset="0"/>
              </a:rPr>
            </a:br>
            <a:r>
              <a:rPr lang="en-US" sz="2800" b="1" dirty="0">
                <a:latin typeface="Arial" charset="0"/>
                <a:ea typeface="Arial" charset="0"/>
                <a:cs typeface="Arial" charset="0"/>
              </a:rPr>
              <a:t>To Praise Him</a:t>
            </a:r>
            <a:br>
              <a:rPr lang="en-US" sz="2800" b="1" dirty="0">
                <a:latin typeface="Arial" charset="0"/>
                <a:ea typeface="Arial" charset="0"/>
                <a:cs typeface="Arial" charset="0"/>
              </a:rPr>
            </a:br>
            <a:r>
              <a:rPr lang="en-US" sz="2800" b="1" dirty="0">
                <a:latin typeface="Arial" charset="0"/>
                <a:ea typeface="Arial" charset="0"/>
                <a:cs typeface="Arial" charset="0"/>
              </a:rPr>
              <a:t/>
            </a:r>
            <a:br>
              <a:rPr lang="en-US" sz="2800" b="1" dirty="0">
                <a:latin typeface="Arial" charset="0"/>
                <a:ea typeface="Arial" charset="0"/>
                <a:cs typeface="Arial" charset="0"/>
              </a:rPr>
            </a:br>
            <a:r>
              <a:rPr lang="en-US" sz="2800" b="1" dirty="0">
                <a:latin typeface="Arial" charset="0"/>
                <a:ea typeface="Arial" charset="0"/>
                <a:cs typeface="Arial" charset="0"/>
              </a:rPr>
              <a:t>As He Wakes You Up Everyday</a:t>
            </a:r>
            <a:br>
              <a:rPr lang="en-US" sz="2800" b="1" dirty="0">
                <a:latin typeface="Arial" charset="0"/>
                <a:ea typeface="Arial" charset="0"/>
                <a:cs typeface="Arial" charset="0"/>
              </a:rPr>
            </a:br>
            <a:r>
              <a:rPr lang="en-US" sz="2800" b="1" dirty="0">
                <a:latin typeface="Arial" charset="0"/>
                <a:ea typeface="Arial" charset="0"/>
                <a:cs typeface="Arial" charset="0"/>
              </a:rPr>
              <a:t>Don't Forget to Lift Your Hands and Give Him the Praise</a:t>
            </a:r>
            <a:br>
              <a:rPr lang="en-US" sz="2800" b="1" dirty="0">
                <a:latin typeface="Arial" charset="0"/>
                <a:ea typeface="Arial" charset="0"/>
                <a:cs typeface="Arial" charset="0"/>
              </a:rPr>
            </a:br>
            <a:r>
              <a:rPr lang="en-US" sz="2800" b="1" dirty="0">
                <a:latin typeface="Arial" charset="0"/>
                <a:ea typeface="Arial" charset="0"/>
                <a:cs typeface="Arial" charset="0"/>
              </a:rPr>
              <a:t>Make Sure</a:t>
            </a:r>
            <a:br>
              <a:rPr lang="en-US" sz="2800" b="1" dirty="0">
                <a:latin typeface="Arial" charset="0"/>
                <a:ea typeface="Arial" charset="0"/>
                <a:cs typeface="Arial" charset="0"/>
              </a:rPr>
            </a:br>
            <a:r>
              <a:rPr lang="en-US" sz="2800" b="1" dirty="0">
                <a:latin typeface="Arial" charset="0"/>
                <a:ea typeface="Arial" charset="0"/>
                <a:cs typeface="Arial" charset="0"/>
              </a:rPr>
              <a:t>That Your Never too Busy</a:t>
            </a:r>
            <a:br>
              <a:rPr lang="en-US" sz="2800" b="1" dirty="0">
                <a:latin typeface="Arial" charset="0"/>
                <a:ea typeface="Arial" charset="0"/>
                <a:cs typeface="Arial" charset="0"/>
              </a:rPr>
            </a:br>
            <a:r>
              <a:rPr lang="en-US" sz="2800" b="1" dirty="0">
                <a:latin typeface="Arial" charset="0"/>
                <a:ea typeface="Arial" charset="0"/>
                <a:cs typeface="Arial" charset="0"/>
              </a:rPr>
              <a:t>To Praise Him</a:t>
            </a:r>
            <a:br>
              <a:rPr lang="en-US" sz="2800" b="1" dirty="0">
                <a:latin typeface="Arial" charset="0"/>
                <a:ea typeface="Arial" charset="0"/>
                <a:cs typeface="Arial" charset="0"/>
              </a:rPr>
            </a:br>
            <a:r>
              <a:rPr lang="en-US" sz="2800" b="1" dirty="0">
                <a:latin typeface="Arial" charset="0"/>
                <a:ea typeface="Arial" charset="0"/>
                <a:cs typeface="Arial" charset="0"/>
              </a:rPr>
              <a:t/>
            </a:r>
            <a:br>
              <a:rPr lang="en-US" sz="2800" b="1" dirty="0">
                <a:latin typeface="Arial" charset="0"/>
                <a:ea typeface="Arial" charset="0"/>
                <a:cs typeface="Arial" charset="0"/>
              </a:rPr>
            </a:br>
            <a:endParaRPr lang="en-US" sz="2800" b="1" dirty="0">
              <a:latin typeface="Arial" charset="0"/>
              <a:ea typeface="Arial" charset="0"/>
              <a:cs typeface="Arial" charset="0"/>
            </a:endParaRPr>
          </a:p>
        </p:txBody>
      </p:sp>
    </p:spTree>
    <p:extLst>
      <p:ext uri="{BB962C8B-B14F-4D97-AF65-F5344CB8AC3E}">
        <p14:creationId xmlns:p14="http://schemas.microsoft.com/office/powerpoint/2010/main" val="2379538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https://t2.genius.com/unsafe/440x440/https%3A%2F%2Fimages.genius.com%2F3cbe62bf0cef30e80caa3c9cbb28def3.1000x1000x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91000" cy="4191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2000" b="1"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000" b="1" i="0" u="none" strike="noStrike" cap="none" normalizeH="0" baseline="0">
                <a:ln>
                  <a:noFill/>
                </a:ln>
                <a:solidFill>
                  <a:schemeClr val="tx1"/>
                </a:solidFill>
                <a:effectLst/>
                <a:latin typeface="Arial" charset="0"/>
              </a:rPr>
              <a:t/>
            </a:r>
            <a:br>
              <a:rPr kumimoji="0" lang="x-none" altLang="x-none" sz="1000" b="1" i="0" u="none" strike="noStrike" cap="none" normalizeH="0" baseline="0">
                <a:ln>
                  <a:noFill/>
                </a:ln>
                <a:solidFill>
                  <a:schemeClr val="tx1"/>
                </a:solidFill>
                <a:effectLst/>
                <a:latin typeface="Arial" charset="0"/>
              </a:rPr>
            </a:br>
            <a:endParaRPr kumimoji="0" lang="x-none" altLang="x-none" sz="1800" b="0" i="0" u="none" strike="noStrike" cap="none" normalizeH="0" baseline="0">
              <a:ln>
                <a:noFill/>
              </a:ln>
              <a:solidFill>
                <a:schemeClr val="tx1"/>
              </a:solidFill>
              <a:effectLst/>
              <a:latin typeface="Arial" charset="0"/>
            </a:endParaRPr>
          </a:p>
        </p:txBody>
      </p:sp>
      <p:sp>
        <p:nvSpPr>
          <p:cNvPr id="3" name="Rectangle 2"/>
          <p:cNvSpPr/>
          <p:nvPr/>
        </p:nvSpPr>
        <p:spPr>
          <a:xfrm>
            <a:off x="4572000" y="224852"/>
            <a:ext cx="4572000" cy="923330"/>
          </a:xfrm>
          <a:prstGeom prst="rect">
            <a:avLst/>
          </a:prstGeom>
        </p:spPr>
        <p:txBody>
          <a:bodyPr wrap="square">
            <a:spAutoFit/>
          </a:bodyPr>
          <a:lstStyle/>
          <a:p>
            <a:r>
              <a:rPr lang="en-US" b="1" dirty="0">
                <a:solidFill>
                  <a:srgbClr val="FFFF64"/>
                </a:solidFill>
                <a:latin typeface="Programme" charset="0"/>
              </a:rPr>
              <a:t>Never Too Busy</a:t>
            </a:r>
          </a:p>
          <a:p>
            <a:r>
              <a:rPr lang="en-US" b="1" dirty="0">
                <a:solidFill>
                  <a:srgbClr val="FFFFFF"/>
                </a:solidFill>
                <a:latin typeface="Programme" charset="0"/>
                <a:hlinkClick r:id="rId3"/>
              </a:rPr>
              <a:t>Byron Cage</a:t>
            </a:r>
            <a:endParaRPr lang="en-US" dirty="0">
              <a:solidFill>
                <a:srgbClr val="FFFFFF"/>
              </a:solidFill>
              <a:latin typeface="Programme" charset="0"/>
            </a:endParaRPr>
          </a:p>
          <a:p>
            <a:r>
              <a:rPr lang="en-US" dirty="0">
                <a:solidFill>
                  <a:srgbClr val="9A9A9A"/>
                </a:solidFill>
                <a:latin typeface="Programme" charset="0"/>
              </a:rPr>
              <a:t>Album </a:t>
            </a:r>
            <a:r>
              <a:rPr lang="en-US" dirty="0">
                <a:solidFill>
                  <a:srgbClr val="7D8FE8"/>
                </a:solidFill>
                <a:latin typeface="Programme" charset="0"/>
                <a:hlinkClick r:id="rId4"/>
              </a:rPr>
              <a:t>Live at New Birth Cathedral</a:t>
            </a:r>
            <a:endParaRPr lang="en-US" b="0" dirty="0">
              <a:solidFill>
                <a:srgbClr val="9A9A9A"/>
              </a:solidFill>
              <a:effectLst/>
              <a:latin typeface="Programme" charset="0"/>
            </a:endParaRPr>
          </a:p>
        </p:txBody>
      </p:sp>
      <p:sp>
        <p:nvSpPr>
          <p:cNvPr id="5" name="Rectangle 4"/>
          <p:cNvSpPr/>
          <p:nvPr/>
        </p:nvSpPr>
        <p:spPr>
          <a:xfrm>
            <a:off x="4721902" y="1148182"/>
            <a:ext cx="4422098" cy="5355312"/>
          </a:xfrm>
          <a:prstGeom prst="rect">
            <a:avLst/>
          </a:prstGeom>
        </p:spPr>
        <p:txBody>
          <a:bodyPr wrap="square">
            <a:spAutoFit/>
          </a:bodyPr>
          <a:lstStyle/>
          <a:p>
            <a:r>
              <a:rPr lang="en-US" dirty="0" smtClean="0">
                <a:latin typeface="Calibri" charset="0"/>
                <a:ea typeface="Calibri" charset="0"/>
                <a:cs typeface="Times New Roman" charset="0"/>
              </a:rPr>
              <a:t>He's </a:t>
            </a:r>
            <a:r>
              <a:rPr lang="en-US" dirty="0">
                <a:latin typeface="Calibri" charset="0"/>
                <a:ea typeface="Calibri" charset="0"/>
                <a:cs typeface="Times New Roman" charset="0"/>
              </a:rPr>
              <a:t>been too good</a:t>
            </a:r>
          </a:p>
          <a:p>
            <a:r>
              <a:rPr lang="en-US" dirty="0">
                <a:latin typeface="Calibri" charset="0"/>
                <a:ea typeface="Calibri" charset="0"/>
                <a:cs typeface="Times New Roman" charset="0"/>
              </a:rPr>
              <a:t>He's been too kind</a:t>
            </a:r>
          </a:p>
          <a:p>
            <a:r>
              <a:rPr lang="en-US" dirty="0">
                <a:latin typeface="Calibri" charset="0"/>
                <a:ea typeface="Calibri" charset="0"/>
                <a:cs typeface="Times New Roman" charset="0"/>
              </a:rPr>
              <a:t>For you to push him away</a:t>
            </a:r>
          </a:p>
          <a:p>
            <a:r>
              <a:rPr lang="en-US" dirty="0">
                <a:latin typeface="Calibri" charset="0"/>
                <a:ea typeface="Calibri" charset="0"/>
                <a:cs typeface="Times New Roman" charset="0"/>
              </a:rPr>
              <a:t>And say that he won't mind</a:t>
            </a:r>
          </a:p>
          <a:p>
            <a:r>
              <a:rPr lang="en-US" dirty="0">
                <a:latin typeface="Calibri" charset="0"/>
                <a:ea typeface="Calibri" charset="0"/>
                <a:cs typeface="Times New Roman" charset="0"/>
              </a:rPr>
              <a:t>He's been too good</a:t>
            </a:r>
          </a:p>
          <a:p>
            <a:r>
              <a:rPr lang="en-US" dirty="0">
                <a:latin typeface="Calibri" charset="0"/>
                <a:ea typeface="Calibri" charset="0"/>
                <a:cs typeface="Times New Roman" charset="0"/>
              </a:rPr>
              <a:t>He's been so good</a:t>
            </a:r>
          </a:p>
          <a:p>
            <a:r>
              <a:rPr lang="en-US" dirty="0">
                <a:latin typeface="Calibri" charset="0"/>
                <a:ea typeface="Calibri" charset="0"/>
                <a:cs typeface="Times New Roman" charset="0"/>
              </a:rPr>
              <a:t> </a:t>
            </a:r>
          </a:p>
          <a:p>
            <a:r>
              <a:rPr lang="en-US" dirty="0">
                <a:latin typeface="Calibri" charset="0"/>
                <a:ea typeface="Calibri" charset="0"/>
                <a:cs typeface="Times New Roman" charset="0"/>
              </a:rPr>
              <a:t>So make sure</a:t>
            </a:r>
          </a:p>
          <a:p>
            <a:r>
              <a:rPr lang="en-US" dirty="0">
                <a:latin typeface="Calibri" charset="0"/>
                <a:ea typeface="Calibri" charset="0"/>
                <a:cs typeface="Times New Roman" charset="0"/>
              </a:rPr>
              <a:t>That your never too busy (to shout </a:t>
            </a:r>
            <a:r>
              <a:rPr lang="en-US" dirty="0" smtClean="0">
                <a:latin typeface="Calibri" charset="0"/>
                <a:ea typeface="Calibri" charset="0"/>
                <a:cs typeface="Times New Roman" charset="0"/>
              </a:rPr>
              <a:t>hallelujah </a:t>
            </a:r>
            <a:r>
              <a:rPr lang="en-US" dirty="0">
                <a:latin typeface="Calibri" charset="0"/>
                <a:ea typeface="Calibri" charset="0"/>
                <a:cs typeface="Times New Roman" charset="0"/>
              </a:rPr>
              <a:t>every now and then)</a:t>
            </a:r>
          </a:p>
          <a:p>
            <a:r>
              <a:rPr lang="en-US" dirty="0">
                <a:latin typeface="Calibri" charset="0"/>
                <a:ea typeface="Calibri" charset="0"/>
                <a:cs typeface="Times New Roman" charset="0"/>
              </a:rPr>
              <a:t>Your never too busy (to clap your hands and give God some glory)</a:t>
            </a:r>
          </a:p>
          <a:p>
            <a:r>
              <a:rPr lang="en-US" dirty="0">
                <a:latin typeface="Calibri" charset="0"/>
                <a:ea typeface="Calibri" charset="0"/>
                <a:cs typeface="Times New Roman" charset="0"/>
              </a:rPr>
              <a:t>That Your never too busy (to shout for joy because the joy of the Lord it is your strength)</a:t>
            </a:r>
          </a:p>
          <a:p>
            <a:r>
              <a:rPr lang="en-US" dirty="0">
                <a:latin typeface="Calibri" charset="0"/>
                <a:ea typeface="Calibri" charset="0"/>
                <a:cs typeface="Times New Roman" charset="0"/>
              </a:rPr>
              <a:t>That your never too busy (to dance around in a circle and don't care who's </a:t>
            </a:r>
            <a:r>
              <a:rPr lang="en-US" dirty="0" err="1">
                <a:latin typeface="Calibri" charset="0"/>
                <a:ea typeface="Calibri" charset="0"/>
                <a:cs typeface="Times New Roman" charset="0"/>
              </a:rPr>
              <a:t>lookin</a:t>
            </a:r>
            <a:r>
              <a:rPr lang="en-US" dirty="0">
                <a:latin typeface="Calibri" charset="0"/>
                <a:ea typeface="Calibri" charset="0"/>
                <a:cs typeface="Times New Roman" charset="0"/>
              </a:rPr>
              <a:t>')</a:t>
            </a:r>
          </a:p>
          <a:p>
            <a:r>
              <a:rPr lang="en-US" dirty="0">
                <a:latin typeface="Calibri" charset="0"/>
                <a:ea typeface="Calibri" charset="0"/>
                <a:cs typeface="Times New Roman" charset="0"/>
              </a:rPr>
              <a:t>Your never too busy</a:t>
            </a:r>
          </a:p>
          <a:p>
            <a:r>
              <a:rPr lang="en-US" dirty="0">
                <a:latin typeface="Calibri" charset="0"/>
                <a:ea typeface="Calibri" charset="0"/>
                <a:cs typeface="Times New Roman" charset="0"/>
              </a:rPr>
              <a:t>To praise Him</a:t>
            </a:r>
            <a:endParaRPr lang="en-US" dirty="0">
              <a:effectLst/>
              <a:latin typeface="Calibri" charset="0"/>
              <a:ea typeface="Calibri" charset="0"/>
              <a:cs typeface="Times New Roman" charset="0"/>
            </a:endParaRPr>
          </a:p>
        </p:txBody>
      </p:sp>
      <p:sp>
        <p:nvSpPr>
          <p:cNvPr id="6" name="Rectangle 5"/>
          <p:cNvSpPr/>
          <p:nvPr/>
        </p:nvSpPr>
        <p:spPr>
          <a:xfrm>
            <a:off x="0" y="8071722"/>
            <a:ext cx="2398427" cy="2585323"/>
          </a:xfrm>
          <a:prstGeom prst="rect">
            <a:avLst/>
          </a:prstGeom>
        </p:spPr>
        <p:txBody>
          <a:bodyPr wrap="square">
            <a:spAutoFit/>
          </a:bodyPr>
          <a:lstStyle/>
          <a:p>
            <a:r>
              <a:rPr lang="en-US" dirty="0">
                <a:latin typeface="Calibri" charset="0"/>
                <a:ea typeface="Calibri" charset="0"/>
                <a:cs typeface="Times New Roman" charset="0"/>
              </a:rPr>
              <a:t>You </a:t>
            </a:r>
            <a:r>
              <a:rPr lang="en-US" dirty="0" err="1">
                <a:latin typeface="Calibri" charset="0"/>
                <a:ea typeface="Calibri" charset="0"/>
                <a:cs typeface="Times New Roman" charset="0"/>
              </a:rPr>
              <a:t>Gotta</a:t>
            </a:r>
            <a:r>
              <a:rPr lang="en-US" dirty="0">
                <a:latin typeface="Calibri" charset="0"/>
                <a:ea typeface="Calibri" charset="0"/>
                <a:cs typeface="Times New Roman" charset="0"/>
              </a:rPr>
              <a:t>' Trust In Him in Everything You do</a:t>
            </a:r>
          </a:p>
          <a:p>
            <a:r>
              <a:rPr lang="en-US" dirty="0">
                <a:latin typeface="Calibri" charset="0"/>
                <a:ea typeface="Calibri" charset="0"/>
                <a:cs typeface="Times New Roman" charset="0"/>
              </a:rPr>
              <a:t>And All These Things</a:t>
            </a:r>
          </a:p>
          <a:p>
            <a:r>
              <a:rPr lang="en-US" dirty="0">
                <a:latin typeface="Calibri" charset="0"/>
                <a:ea typeface="Calibri" charset="0"/>
                <a:cs typeface="Times New Roman" charset="0"/>
              </a:rPr>
              <a:t>They're going to be added unto you</a:t>
            </a:r>
          </a:p>
          <a:p>
            <a:r>
              <a:rPr lang="en-US" dirty="0">
                <a:latin typeface="Calibri" charset="0"/>
                <a:ea typeface="Calibri" charset="0"/>
                <a:cs typeface="Times New Roman" charset="0"/>
              </a:rPr>
              <a:t>Make sure</a:t>
            </a:r>
          </a:p>
          <a:p>
            <a:r>
              <a:rPr lang="en-US" dirty="0">
                <a:latin typeface="Calibri" charset="0"/>
                <a:ea typeface="Calibri" charset="0"/>
                <a:cs typeface="Times New Roman" charset="0"/>
              </a:rPr>
              <a:t>That your never too </a:t>
            </a:r>
            <a:r>
              <a:rPr lang="en-US" dirty="0" err="1">
                <a:latin typeface="Calibri" charset="0"/>
                <a:ea typeface="Calibri" charset="0"/>
                <a:cs typeface="Times New Roman" charset="0"/>
              </a:rPr>
              <a:t>busyu</a:t>
            </a:r>
            <a:r>
              <a:rPr lang="en-US" dirty="0">
                <a:latin typeface="Calibri" charset="0"/>
                <a:ea typeface="Calibri" charset="0"/>
                <a:cs typeface="Times New Roman" charset="0"/>
              </a:rPr>
              <a:t> praise Him</a:t>
            </a:r>
          </a:p>
          <a:p>
            <a:r>
              <a:rPr lang="en-US" dirty="0">
                <a:latin typeface="Calibri" charset="0"/>
                <a:ea typeface="Calibri" charset="0"/>
                <a:cs typeface="Times New Roman" charset="0"/>
              </a:rPr>
              <a:t> </a:t>
            </a:r>
            <a:endParaRPr lang="en-US" dirty="0">
              <a:latin typeface="Calibri" charset="0"/>
              <a:ea typeface="Calibri" charset="0"/>
              <a:cs typeface="Times New Roman" charset="0"/>
            </a:endParaRPr>
          </a:p>
        </p:txBody>
      </p:sp>
    </p:spTree>
    <p:extLst>
      <p:ext uri="{BB962C8B-B14F-4D97-AF65-F5344CB8AC3E}">
        <p14:creationId xmlns:p14="http://schemas.microsoft.com/office/powerpoint/2010/main" val="980725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15469" y="1128100"/>
            <a:ext cx="6175947" cy="4031873"/>
          </a:xfrm>
          <a:prstGeom prst="rect">
            <a:avLst/>
          </a:prstGeom>
          <a:noFill/>
        </p:spPr>
        <p:txBody>
          <a:bodyPr wrap="square" rtlCol="0">
            <a:spAutoFit/>
          </a:bodyPr>
          <a:lstStyle/>
          <a:p>
            <a:r>
              <a:rPr lang="en-US" sz="3200" dirty="0">
                <a:latin typeface="Arial Rounded MT Bold" charset="0"/>
                <a:ea typeface="Arial Rounded MT Bold" charset="0"/>
                <a:cs typeface="Arial Rounded MT Bold" charset="0"/>
              </a:rPr>
              <a:t>You </a:t>
            </a:r>
            <a:r>
              <a:rPr lang="en-US" sz="3200" dirty="0" err="1">
                <a:latin typeface="Arial Rounded MT Bold" charset="0"/>
                <a:ea typeface="Arial Rounded MT Bold" charset="0"/>
                <a:cs typeface="Arial Rounded MT Bold" charset="0"/>
              </a:rPr>
              <a:t>Gotta</a:t>
            </a:r>
            <a:r>
              <a:rPr lang="en-US" sz="3200" dirty="0">
                <a:latin typeface="Arial Rounded MT Bold" charset="0"/>
                <a:ea typeface="Arial Rounded MT Bold" charset="0"/>
                <a:cs typeface="Arial Rounded MT Bold" charset="0"/>
              </a:rPr>
              <a:t>' Trust In Him in Everything You do</a:t>
            </a:r>
            <a:br>
              <a:rPr lang="en-US" sz="3200" dirty="0">
                <a:latin typeface="Arial Rounded MT Bold" charset="0"/>
                <a:ea typeface="Arial Rounded MT Bold" charset="0"/>
                <a:cs typeface="Arial Rounded MT Bold" charset="0"/>
              </a:rPr>
            </a:br>
            <a:r>
              <a:rPr lang="en-US" sz="3200" dirty="0">
                <a:latin typeface="Arial Rounded MT Bold" charset="0"/>
                <a:ea typeface="Arial Rounded MT Bold" charset="0"/>
                <a:cs typeface="Arial Rounded MT Bold" charset="0"/>
              </a:rPr>
              <a:t>And All These Things</a:t>
            </a:r>
            <a:br>
              <a:rPr lang="en-US" sz="3200" dirty="0">
                <a:latin typeface="Arial Rounded MT Bold" charset="0"/>
                <a:ea typeface="Arial Rounded MT Bold" charset="0"/>
                <a:cs typeface="Arial Rounded MT Bold" charset="0"/>
              </a:rPr>
            </a:br>
            <a:r>
              <a:rPr lang="en-US" sz="3200" dirty="0">
                <a:latin typeface="Arial Rounded MT Bold" charset="0"/>
                <a:ea typeface="Arial Rounded MT Bold" charset="0"/>
                <a:cs typeface="Arial Rounded MT Bold" charset="0"/>
              </a:rPr>
              <a:t>They're going to be added unto you</a:t>
            </a:r>
            <a:br>
              <a:rPr lang="en-US" sz="3200" dirty="0">
                <a:latin typeface="Arial Rounded MT Bold" charset="0"/>
                <a:ea typeface="Arial Rounded MT Bold" charset="0"/>
                <a:cs typeface="Arial Rounded MT Bold" charset="0"/>
              </a:rPr>
            </a:br>
            <a:r>
              <a:rPr lang="en-US" sz="3200" dirty="0">
                <a:latin typeface="Arial Rounded MT Bold" charset="0"/>
                <a:ea typeface="Arial Rounded MT Bold" charset="0"/>
                <a:cs typeface="Arial Rounded MT Bold" charset="0"/>
              </a:rPr>
              <a:t>Make sure</a:t>
            </a:r>
            <a:br>
              <a:rPr lang="en-US" sz="3200" dirty="0">
                <a:latin typeface="Arial Rounded MT Bold" charset="0"/>
                <a:ea typeface="Arial Rounded MT Bold" charset="0"/>
                <a:cs typeface="Arial Rounded MT Bold" charset="0"/>
              </a:rPr>
            </a:br>
            <a:r>
              <a:rPr lang="en-US" sz="3200" dirty="0">
                <a:latin typeface="Arial Rounded MT Bold" charset="0"/>
                <a:ea typeface="Arial Rounded MT Bold" charset="0"/>
                <a:cs typeface="Arial Rounded MT Bold" charset="0"/>
              </a:rPr>
              <a:t>That your never too </a:t>
            </a:r>
            <a:r>
              <a:rPr lang="en-US" sz="3200" dirty="0" smtClean="0">
                <a:latin typeface="Arial Rounded MT Bold" charset="0"/>
                <a:ea typeface="Arial Rounded MT Bold" charset="0"/>
                <a:cs typeface="Arial Rounded MT Bold" charset="0"/>
              </a:rPr>
              <a:t>busy to </a:t>
            </a:r>
            <a:r>
              <a:rPr lang="en-US" sz="3200" dirty="0">
                <a:latin typeface="Arial Rounded MT Bold" charset="0"/>
                <a:ea typeface="Arial Rounded MT Bold" charset="0"/>
                <a:cs typeface="Arial Rounded MT Bold" charset="0"/>
              </a:rPr>
              <a:t>praise Him</a:t>
            </a:r>
          </a:p>
        </p:txBody>
      </p:sp>
    </p:spTree>
    <p:extLst>
      <p:ext uri="{BB962C8B-B14F-4D97-AF65-F5344CB8AC3E}">
        <p14:creationId xmlns:p14="http://schemas.microsoft.com/office/powerpoint/2010/main" val="391778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 xmlns:a16="http://schemas.microsoft.com/office/drawing/2014/main" id="{6AF6706C-CF07-43A1-BCC4-CBA5D33820D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67223" y="137292"/>
            <a:ext cx="4789678" cy="3746634"/>
          </a:xfrm>
        </p:spPr>
        <p:txBody>
          <a:bodyPr vert="horz" lIns="91440" tIns="45720" rIns="91440" bIns="45720" rtlCol="0" anchor="b">
            <a:normAutofit/>
          </a:bodyPr>
          <a:lstStyle/>
          <a:p>
            <a:pPr algn="r"/>
            <a:r>
              <a:rPr lang="en-US" sz="4800" dirty="0"/>
              <a:t>The goal Is Revelation</a:t>
            </a:r>
          </a:p>
        </p:txBody>
      </p:sp>
      <p:sp>
        <p:nvSpPr>
          <p:cNvPr id="3" name="Content Placeholder 2"/>
          <p:cNvSpPr>
            <a:spLocks noGrp="1"/>
          </p:cNvSpPr>
          <p:nvPr>
            <p:ph idx="1"/>
          </p:nvPr>
        </p:nvSpPr>
        <p:spPr>
          <a:xfrm>
            <a:off x="643464" y="4385732"/>
            <a:ext cx="4813437" cy="1838087"/>
          </a:xfrm>
        </p:spPr>
        <p:txBody>
          <a:bodyPr vert="horz" lIns="91440" tIns="45720" rIns="91440" bIns="45720" rtlCol="0" anchor="t">
            <a:normAutofit/>
          </a:bodyPr>
          <a:lstStyle/>
          <a:p>
            <a:pPr marL="0" indent="0" algn="r">
              <a:buNone/>
            </a:pPr>
            <a:r>
              <a:rPr lang="en-US" sz="2800" cap="all" dirty="0"/>
              <a:t>Refuse to settle only </a:t>
            </a:r>
            <a:r>
              <a:rPr lang="en-US" sz="2800" cap="all" dirty="0" smtClean="0"/>
              <a:t>for, OR BECOME PRE-OCCUPIED WITH ONLY </a:t>
            </a:r>
            <a:r>
              <a:rPr lang="en-US" sz="2800" cap="all" dirty="0"/>
              <a:t>information</a:t>
            </a:r>
            <a:r>
              <a:rPr lang="en-US" cap="all" dirty="0"/>
              <a:t>.</a:t>
            </a:r>
          </a:p>
        </p:txBody>
      </p:sp>
      <p:pic>
        <p:nvPicPr>
          <p:cNvPr id="1026" name="Picture 2" descr="https://i.pinimg.com/originals/49/34/95/4934955dc9c72a9519ebc932436a2cdd.jpg"/>
          <p:cNvPicPr>
            <a:picLocks noChangeAspect="1" noChangeArrowheads="1"/>
          </p:cNvPicPr>
          <p:nvPr/>
        </p:nvPicPr>
        <p:blipFill rotWithShape="1">
          <a:blip r:embed="rId4">
            <a:extLst>
              <a:ext uri="{28A0092B-C50C-407E-A947-70E740481C1C}">
                <a14:useLocalDpi xmlns:a14="http://schemas.microsoft.com/office/drawing/2010/main" val="0"/>
              </a:ext>
            </a:extLst>
          </a:blip>
          <a:srcRect t="3918" r="-2" b="5281"/>
          <a:stretch/>
        </p:blipFill>
        <p:spPr bwMode="auto">
          <a:xfrm>
            <a:off x="6076606" y="942584"/>
            <a:ext cx="5471927" cy="4968465"/>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728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65806" y="643462"/>
            <a:ext cx="3706762" cy="2747437"/>
          </a:xfrm>
        </p:spPr>
        <p:txBody>
          <a:bodyPr>
            <a:normAutofit/>
          </a:bodyPr>
          <a:lstStyle/>
          <a:p>
            <a:r>
              <a:rPr lang="en-US" sz="3200" dirty="0" smtClean="0"/>
              <a:t>Ensure that your class is a </a:t>
            </a:r>
            <a:r>
              <a:rPr lang="en-US" sz="3200" dirty="0" smtClean="0"/>
              <a:t>tangent- </a:t>
            </a:r>
            <a:r>
              <a:rPr lang="en-US" sz="3200" dirty="0" smtClean="0"/>
              <a:t>free, Impress </a:t>
            </a:r>
            <a:r>
              <a:rPr lang="en-US" sz="3200" dirty="0" smtClean="0"/>
              <a:t>me- </a:t>
            </a:r>
            <a:r>
              <a:rPr lang="en-US" sz="3200" dirty="0" smtClean="0"/>
              <a:t>free class.</a:t>
            </a:r>
            <a:endParaRPr lang="en-US" sz="3200" dirty="0"/>
          </a:p>
        </p:txBody>
      </p:sp>
      <p:pic>
        <p:nvPicPr>
          <p:cNvPr id="1026" name="Picture 2" descr="https://tse4.mm.bing.net/th?id=OIP.E-VYl0VvIIGjYN4RwSahlAHaHa&amp;pid=Api&amp;P=0&amp;w=300&amp;h=300"/>
          <p:cNvPicPr>
            <a:picLocks noChangeAspect="1" noChangeArrowheads="1"/>
          </p:cNvPicPr>
          <p:nvPr/>
        </p:nvPicPr>
        <p:blipFill rotWithShape="1">
          <a:blip r:embed="rId3">
            <a:extLst>
              <a:ext uri="{28A0092B-C50C-407E-A947-70E740481C1C}">
                <a14:useLocalDpi xmlns:a14="http://schemas.microsoft.com/office/drawing/2010/main" val="0"/>
              </a:ext>
            </a:extLst>
          </a:blip>
          <a:srcRect r="-2" b="9199"/>
          <a:stretch/>
        </p:blipFill>
        <p:spPr bwMode="auto">
          <a:xfrm>
            <a:off x="20" y="975"/>
            <a:ext cx="7552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865806" y="2251587"/>
            <a:ext cx="3706762" cy="3972232"/>
          </a:xfrm>
        </p:spPr>
        <p:txBody>
          <a:bodyPr>
            <a:normAutofit/>
          </a:bodyPr>
          <a:lstStyle/>
          <a:p>
            <a:endParaRPr lang="en-US" dirty="0"/>
          </a:p>
          <a:p>
            <a:endParaRPr lang="en-US" dirty="0"/>
          </a:p>
        </p:txBody>
      </p:sp>
    </p:spTree>
    <p:extLst>
      <p:ext uri="{BB962C8B-B14F-4D97-AF65-F5344CB8AC3E}">
        <p14:creationId xmlns:p14="http://schemas.microsoft.com/office/powerpoint/2010/main" val="2703404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65806" y="643462"/>
            <a:ext cx="3706762" cy="1947337"/>
          </a:xfrm>
        </p:spPr>
        <p:txBody>
          <a:bodyPr>
            <a:normAutofit fontScale="90000"/>
          </a:bodyPr>
          <a:lstStyle/>
          <a:p>
            <a:r>
              <a:rPr lang="en-US" dirty="0" smtClean="0"/>
              <a:t>Hebrew and </a:t>
            </a:r>
            <a:r>
              <a:rPr lang="en-US" dirty="0" err="1" smtClean="0"/>
              <a:t>greek</a:t>
            </a:r>
            <a:r>
              <a:rPr lang="en-US" dirty="0" smtClean="0"/>
              <a:t> have their place, but revelation is Key.</a:t>
            </a:r>
            <a:endParaRPr lang="en-US" dirty="0"/>
          </a:p>
        </p:txBody>
      </p:sp>
      <p:pic>
        <p:nvPicPr>
          <p:cNvPr id="2050" name="Picture 2" descr="https://tse4.mm.bing.net/th?id=OIP.0Yg6uK7n7W58jmEQKiRWjAHaHa&amp;pid=Api&amp;P=0&amp;w=300&amp;h=300">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9199"/>
          <a:stretch/>
        </p:blipFill>
        <p:spPr bwMode="auto">
          <a:xfrm>
            <a:off x="20" y="975"/>
            <a:ext cx="7552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865806" y="2730499"/>
            <a:ext cx="3706762" cy="3493319"/>
          </a:xfrm>
        </p:spPr>
        <p:txBody>
          <a:bodyPr>
            <a:normAutofit/>
          </a:bodyPr>
          <a:lstStyle/>
          <a:p>
            <a:r>
              <a:rPr lang="en-US" sz="2800" dirty="0" smtClean="0"/>
              <a:t>Refuse to allow your knowledge to become a liability.</a:t>
            </a:r>
            <a:endParaRPr lang="en-US" sz="2800" dirty="0"/>
          </a:p>
        </p:txBody>
      </p:sp>
    </p:spTree>
    <p:extLst>
      <p:ext uri="{BB962C8B-B14F-4D97-AF65-F5344CB8AC3E}">
        <p14:creationId xmlns:p14="http://schemas.microsoft.com/office/powerpoint/2010/main" val="3230012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BACKGROUND</a:t>
            </a:r>
            <a:endParaRPr lang="en-US" dirty="0"/>
          </a:p>
        </p:txBody>
      </p:sp>
      <p:sp>
        <p:nvSpPr>
          <p:cNvPr id="3" name="Content Placeholder 2"/>
          <p:cNvSpPr>
            <a:spLocks noGrp="1"/>
          </p:cNvSpPr>
          <p:nvPr>
            <p:ph idx="1"/>
          </p:nvPr>
        </p:nvSpPr>
        <p:spPr/>
        <p:txBody>
          <a:bodyPr>
            <a:normAutofit/>
          </a:bodyPr>
          <a:lstStyle/>
          <a:p>
            <a:r>
              <a:rPr lang="en-US" sz="3200" dirty="0" smtClean="0">
                <a:latin typeface="Arial Rounded MT Bold" charset="0"/>
                <a:ea typeface="Arial Rounded MT Bold" charset="0"/>
                <a:cs typeface="Arial Rounded MT Bold" charset="0"/>
              </a:rPr>
              <a:t>Remember, the Old Testament CONCEALED is the New Testament REVEALED. THIS IS THE FOUNDATION LAID FOR PRESENTING THE GOSPEL.</a:t>
            </a:r>
            <a:endParaRPr lang="en-US" sz="3200" dirty="0">
              <a:latin typeface="Arial Rounded MT Bold" charset="0"/>
              <a:ea typeface="Arial Rounded MT Bold" charset="0"/>
              <a:cs typeface="Arial Rounded MT Bold" charset="0"/>
            </a:endParaRPr>
          </a:p>
        </p:txBody>
      </p:sp>
    </p:spTree>
    <p:extLst>
      <p:ext uri="{BB962C8B-B14F-4D97-AF65-F5344CB8AC3E}">
        <p14:creationId xmlns:p14="http://schemas.microsoft.com/office/powerpoint/2010/main" val="790080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xmlns="" id="{595A78A2-5A65-42EB-B816-395AF885D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5935" y="1181099"/>
            <a:ext cx="5693465" cy="41624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BD401E7B-121B-4AAE-9A66-4C6A11F60A5C}"/>
              </a:ext>
            </a:extLst>
          </p:cNvPr>
          <p:cNvSpPr txBox="1"/>
          <p:nvPr/>
        </p:nvSpPr>
        <p:spPr>
          <a:xfrm>
            <a:off x="748930" y="1509579"/>
            <a:ext cx="4515528" cy="3539430"/>
          </a:xfrm>
          <a:prstGeom prst="rect">
            <a:avLst/>
          </a:prstGeom>
          <a:noFill/>
        </p:spPr>
        <p:txBody>
          <a:bodyPr wrap="square">
            <a:spAutoFit/>
          </a:bodyPr>
          <a:lstStyle/>
          <a:p>
            <a:r>
              <a:rPr lang="en-US" sz="2800" dirty="0">
                <a:latin typeface="Arial Black" panose="020B0A04020102020204" pitchFamily="34" charset="0"/>
              </a:rPr>
              <a:t>Isa 50:6</a:t>
            </a:r>
          </a:p>
          <a:p>
            <a:r>
              <a:rPr lang="en-US" sz="2800" dirty="0">
                <a:latin typeface="Arial Black" panose="020B0A04020102020204" pitchFamily="34" charset="0"/>
              </a:rPr>
              <a:t> I gave my back to the </a:t>
            </a:r>
            <a:r>
              <a:rPr lang="en-US" sz="2800" dirty="0" err="1">
                <a:latin typeface="Arial Black" panose="020B0A04020102020204" pitchFamily="34" charset="0"/>
              </a:rPr>
              <a:t>smiters</a:t>
            </a:r>
            <a:r>
              <a:rPr lang="en-US" sz="2800" dirty="0">
                <a:latin typeface="Arial Black" panose="020B0A04020102020204" pitchFamily="34" charset="0"/>
              </a:rPr>
              <a:t>, and my cheeks to them that plucked off the hair: I hid not my face from shame and spitting.</a:t>
            </a:r>
          </a:p>
          <a:p>
            <a:r>
              <a:rPr lang="en-US" sz="2800" dirty="0">
                <a:latin typeface="Arial Black" panose="020B0A04020102020204" pitchFamily="34" charset="0"/>
              </a:rPr>
              <a:t>KJV</a:t>
            </a:r>
          </a:p>
        </p:txBody>
      </p:sp>
    </p:spTree>
    <p:extLst>
      <p:ext uri="{BB962C8B-B14F-4D97-AF65-F5344CB8AC3E}">
        <p14:creationId xmlns:p14="http://schemas.microsoft.com/office/powerpoint/2010/main" val="1977666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ee the source image">
            <a:extLst>
              <a:ext uri="{FF2B5EF4-FFF2-40B4-BE49-F238E27FC236}">
                <a16:creationId xmlns:a16="http://schemas.microsoft.com/office/drawing/2014/main" xmlns="" id="{FEB36D98-5D7A-4E13-AD7F-DD50102F3A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7339C0AA-815F-481C-8B45-6CC54C89B6B2}"/>
              </a:ext>
            </a:extLst>
          </p:cNvPr>
          <p:cNvSpPr txBox="1"/>
          <p:nvPr/>
        </p:nvSpPr>
        <p:spPr>
          <a:xfrm>
            <a:off x="3008671" y="2313405"/>
            <a:ext cx="8576379" cy="523220"/>
          </a:xfrm>
          <a:prstGeom prst="rect">
            <a:avLst/>
          </a:prstGeom>
          <a:noFill/>
        </p:spPr>
        <p:txBody>
          <a:bodyPr wrap="square">
            <a:spAutoFit/>
          </a:bodyPr>
          <a:lstStyle/>
          <a:p>
            <a:endParaRPr lang="en-US" sz="2800" dirty="0">
              <a:solidFill>
                <a:schemeClr val="bg1"/>
              </a:solidFill>
              <a:latin typeface="Arial Black" panose="020B0A04020102020204" pitchFamily="34" charset="0"/>
            </a:endParaRPr>
          </a:p>
        </p:txBody>
      </p:sp>
      <p:sp>
        <p:nvSpPr>
          <p:cNvPr id="5" name="TextBox 4">
            <a:extLst>
              <a:ext uri="{FF2B5EF4-FFF2-40B4-BE49-F238E27FC236}">
                <a16:creationId xmlns:a16="http://schemas.microsoft.com/office/drawing/2014/main" xmlns="" id="{8166EE82-6708-46D3-84E1-D77994844A63}"/>
              </a:ext>
            </a:extLst>
          </p:cNvPr>
          <p:cNvSpPr txBox="1"/>
          <p:nvPr/>
        </p:nvSpPr>
        <p:spPr>
          <a:xfrm>
            <a:off x="606950" y="531051"/>
            <a:ext cx="11031985" cy="5092356"/>
          </a:xfrm>
          <a:prstGeom prst="rect">
            <a:avLst/>
          </a:prstGeom>
          <a:noFill/>
        </p:spPr>
        <p:txBody>
          <a:bodyPr wrap="square">
            <a:spAutoFit/>
          </a:bodyPr>
          <a:lstStyle/>
          <a:p>
            <a:pPr marL="0" marR="0" indent="457200">
              <a:lnSpc>
                <a:spcPct val="107000"/>
              </a:lnSpc>
              <a:spcBef>
                <a:spcPts val="0"/>
              </a:spcBef>
              <a:spcAft>
                <a:spcPts val="800"/>
              </a:spcAft>
            </a:pPr>
            <a:r>
              <a:rPr lang="en-US" sz="2800" dirty="0">
                <a:effectLst/>
                <a:latin typeface="Arial Black" panose="020B0A04020102020204" pitchFamily="34" charset="0"/>
                <a:ea typeface="Verdana" panose="020B0604030504040204" pitchFamily="34" charset="0"/>
                <a:cs typeface="Times New Roman" panose="02020603050405020304" pitchFamily="18" charset="0"/>
              </a:rPr>
              <a:t>Isa 52:14</a:t>
            </a:r>
          </a:p>
          <a:p>
            <a:pPr marL="0" marR="0" indent="457200">
              <a:lnSpc>
                <a:spcPct val="107000"/>
              </a:lnSpc>
              <a:spcBef>
                <a:spcPts val="0"/>
              </a:spcBef>
              <a:spcAft>
                <a:spcPts val="800"/>
              </a:spcAft>
            </a:pPr>
            <a:r>
              <a:rPr lang="en-US" sz="2800" dirty="0">
                <a:effectLst/>
                <a:latin typeface="Arial Black" panose="020B0A04020102020204" pitchFamily="34" charset="0"/>
                <a:ea typeface="Verdana" panose="020B0604030504040204" pitchFamily="34" charset="0"/>
                <a:cs typeface="Times New Roman" panose="02020603050405020304" pitchFamily="18" charset="0"/>
              </a:rPr>
              <a:t> As many were astonied at thee; his visage was so marred more than any man, and his form more than the sons of men: KJV</a:t>
            </a:r>
            <a:endParaRPr lang="en-US" sz="2800" dirty="0">
              <a:latin typeface="Arial Black" panose="020B0A04020102020204" pitchFamily="34" charset="0"/>
              <a:ea typeface="Verdana" panose="020B0604030504040204" pitchFamily="34" charset="0"/>
              <a:cs typeface="Times New Roman" panose="02020603050405020304" pitchFamily="18" charset="0"/>
            </a:endParaRPr>
          </a:p>
          <a:p>
            <a:pPr marL="0" marR="0" indent="457200">
              <a:lnSpc>
                <a:spcPct val="107000"/>
              </a:lnSpc>
              <a:spcBef>
                <a:spcPts val="0"/>
              </a:spcBef>
              <a:spcAft>
                <a:spcPts val="800"/>
              </a:spcAft>
            </a:pPr>
            <a:endParaRPr lang="en-US" sz="2800" dirty="0">
              <a:effectLst/>
              <a:latin typeface="Arial Black" panose="020B0A04020102020204" pitchFamily="34" charset="0"/>
              <a:ea typeface="Verdana" panose="020B0604030504040204" pitchFamily="34" charset="0"/>
              <a:cs typeface="Times New Roman" panose="02020603050405020304" pitchFamily="18" charset="0"/>
            </a:endParaRPr>
          </a:p>
          <a:p>
            <a:pPr marL="0" marR="0" indent="457200">
              <a:lnSpc>
                <a:spcPct val="107000"/>
              </a:lnSpc>
              <a:spcBef>
                <a:spcPts val="0"/>
              </a:spcBef>
              <a:spcAft>
                <a:spcPts val="800"/>
              </a:spcAft>
            </a:pPr>
            <a:r>
              <a:rPr lang="en-US" sz="2800" dirty="0">
                <a:effectLst/>
                <a:latin typeface="Arial Black" panose="020B0A04020102020204" pitchFamily="34" charset="0"/>
                <a:ea typeface="Verdana" panose="020B0604030504040204" pitchFamily="34" charset="0"/>
                <a:cs typeface="Times New Roman" panose="02020603050405020304" pitchFamily="18" charset="0"/>
              </a:rPr>
              <a:t>Isa 52:14</a:t>
            </a:r>
          </a:p>
          <a:p>
            <a:pPr marL="0" marR="0" indent="457200">
              <a:lnSpc>
                <a:spcPct val="107000"/>
              </a:lnSpc>
              <a:spcBef>
                <a:spcPts val="0"/>
              </a:spcBef>
              <a:spcAft>
                <a:spcPts val="800"/>
              </a:spcAft>
            </a:pPr>
            <a:r>
              <a:rPr lang="en-US" sz="2800" dirty="0">
                <a:effectLst/>
                <a:latin typeface="Arial Black" panose="020B0A04020102020204" pitchFamily="34" charset="0"/>
                <a:ea typeface="Verdana" panose="020B0604030504040204" pitchFamily="34" charset="0"/>
                <a:cs typeface="Times New Roman" panose="02020603050405020304" pitchFamily="18" charset="0"/>
              </a:rPr>
              <a:t>But many were amazed when they saw him.  His face was so disfigured he seemed hardly human, and from his appearance, one would scarcely know he was a man. NLT</a:t>
            </a:r>
          </a:p>
        </p:txBody>
      </p:sp>
    </p:spTree>
    <p:extLst>
      <p:ext uri="{BB962C8B-B14F-4D97-AF65-F5344CB8AC3E}">
        <p14:creationId xmlns:p14="http://schemas.microsoft.com/office/powerpoint/2010/main" val="322733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ee the source image">
            <a:extLst>
              <a:ext uri="{FF2B5EF4-FFF2-40B4-BE49-F238E27FC236}">
                <a16:creationId xmlns:a16="http://schemas.microsoft.com/office/drawing/2014/main" xmlns="" id="{FEB36D98-5D7A-4E13-AD7F-DD50102F3A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7339C0AA-815F-481C-8B45-6CC54C89B6B2}"/>
              </a:ext>
            </a:extLst>
          </p:cNvPr>
          <p:cNvSpPr txBox="1"/>
          <p:nvPr/>
        </p:nvSpPr>
        <p:spPr>
          <a:xfrm>
            <a:off x="3008671" y="2313405"/>
            <a:ext cx="8576379" cy="523220"/>
          </a:xfrm>
          <a:prstGeom prst="rect">
            <a:avLst/>
          </a:prstGeom>
          <a:noFill/>
        </p:spPr>
        <p:txBody>
          <a:bodyPr wrap="square">
            <a:spAutoFit/>
          </a:bodyPr>
          <a:lstStyle/>
          <a:p>
            <a:endParaRPr lang="en-US" sz="2800" dirty="0">
              <a:solidFill>
                <a:schemeClr val="bg1"/>
              </a:solidFill>
              <a:latin typeface="Arial Black" panose="020B0A04020102020204" pitchFamily="34" charset="0"/>
            </a:endParaRPr>
          </a:p>
        </p:txBody>
      </p:sp>
      <p:sp>
        <p:nvSpPr>
          <p:cNvPr id="5" name="TextBox 4">
            <a:extLst>
              <a:ext uri="{FF2B5EF4-FFF2-40B4-BE49-F238E27FC236}">
                <a16:creationId xmlns:a16="http://schemas.microsoft.com/office/drawing/2014/main" xmlns="" id="{8166EE82-6708-46D3-84E1-D77994844A63}"/>
              </a:ext>
            </a:extLst>
          </p:cNvPr>
          <p:cNvSpPr txBox="1"/>
          <p:nvPr/>
        </p:nvSpPr>
        <p:spPr>
          <a:xfrm>
            <a:off x="943992" y="2575015"/>
            <a:ext cx="10845554" cy="3043077"/>
          </a:xfrm>
          <a:prstGeom prst="rect">
            <a:avLst/>
          </a:prstGeom>
          <a:noFill/>
        </p:spPr>
        <p:txBody>
          <a:bodyPr wrap="square">
            <a:spAutoFit/>
          </a:bodyPr>
          <a:lstStyle/>
          <a:p>
            <a:pPr marL="0" marR="0" indent="457200">
              <a:lnSpc>
                <a:spcPct val="107000"/>
              </a:lnSpc>
              <a:spcBef>
                <a:spcPts val="0"/>
              </a:spcBef>
              <a:spcAft>
                <a:spcPts val="800"/>
              </a:spcAft>
            </a:pPr>
            <a:r>
              <a:rPr lang="en-US" sz="2800" dirty="0">
                <a:effectLst/>
                <a:latin typeface="Arial Black" panose="020B0A04020102020204" pitchFamily="34" charset="0"/>
                <a:ea typeface="Verdana" panose="020B0604030504040204" pitchFamily="34" charset="0"/>
                <a:cs typeface="Times New Roman" panose="02020603050405020304" pitchFamily="18" charset="0"/>
              </a:rPr>
              <a:t>Isa 53:3</a:t>
            </a:r>
          </a:p>
          <a:p>
            <a:pPr marL="0" marR="0" indent="457200">
              <a:lnSpc>
                <a:spcPct val="107000"/>
              </a:lnSpc>
              <a:spcBef>
                <a:spcPts val="0"/>
              </a:spcBef>
              <a:spcAft>
                <a:spcPts val="800"/>
              </a:spcAft>
            </a:pPr>
            <a:r>
              <a:rPr lang="en-US" sz="2800" dirty="0">
                <a:effectLst/>
                <a:latin typeface="Arial Black" panose="020B0A04020102020204" pitchFamily="34" charset="0"/>
                <a:ea typeface="Verdana" panose="020B0604030504040204" pitchFamily="34" charset="0"/>
                <a:cs typeface="Times New Roman" panose="02020603050405020304" pitchFamily="18" charset="0"/>
              </a:rPr>
              <a:t>He is despised and rejected of men; a man of sorrows, and acquainted with grief: and we hid as it were our faces from him; he was despised, and we esteemed him not.</a:t>
            </a:r>
          </a:p>
          <a:p>
            <a:pPr marL="0" marR="0" indent="457200">
              <a:lnSpc>
                <a:spcPct val="107000"/>
              </a:lnSpc>
              <a:spcBef>
                <a:spcPts val="0"/>
              </a:spcBef>
              <a:spcAft>
                <a:spcPts val="800"/>
              </a:spcAft>
            </a:pPr>
            <a:r>
              <a:rPr lang="en-US" sz="2800" dirty="0">
                <a:effectLst/>
                <a:latin typeface="Arial Black" panose="020B0A04020102020204" pitchFamily="34" charset="0"/>
                <a:ea typeface="Verdana" panose="020B0604030504040204" pitchFamily="34" charset="0"/>
                <a:cs typeface="Times New Roman" panose="02020603050405020304" pitchFamily="18" charset="0"/>
              </a:rPr>
              <a:t>KJV</a:t>
            </a:r>
          </a:p>
        </p:txBody>
      </p:sp>
    </p:spTree>
    <p:extLst>
      <p:ext uri="{BB962C8B-B14F-4D97-AF65-F5344CB8AC3E}">
        <p14:creationId xmlns:p14="http://schemas.microsoft.com/office/powerpoint/2010/main" val="41910377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416</TotalTime>
  <Words>689</Words>
  <Application>Microsoft Macintosh PowerPoint</Application>
  <PresentationFormat>Widescreen</PresentationFormat>
  <Paragraphs>94</Paragraphs>
  <Slides>22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 Black</vt:lpstr>
      <vt:lpstr>Arial Rounded MT Bold</vt:lpstr>
      <vt:lpstr>Calibri</vt:lpstr>
      <vt:lpstr>Calibri Light</vt:lpstr>
      <vt:lpstr>Helvetica Neue</vt:lpstr>
      <vt:lpstr>Programme</vt:lpstr>
      <vt:lpstr>Times New Roman</vt:lpstr>
      <vt:lpstr>Verdana</vt:lpstr>
      <vt:lpstr>Arial</vt:lpstr>
      <vt:lpstr>Celestial</vt:lpstr>
      <vt:lpstr>Salvation Is Sealed</vt:lpstr>
      <vt:lpstr>Familiar Text! </vt:lpstr>
      <vt:lpstr>The goal Is Revelation</vt:lpstr>
      <vt:lpstr>Ensure that your class is a tangent- free, Impress me- free class.</vt:lpstr>
      <vt:lpstr>Hebrew and greek have their place, but revelation is Key.</vt:lpstr>
      <vt:lpstr>THE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 #1 Information</vt:lpstr>
      <vt:lpstr>Step #2 Interpretation</vt:lpstr>
      <vt:lpstr>Step # 3 Believing</vt:lpstr>
      <vt:lpstr>Step#4 Revelation</vt:lpstr>
      <vt:lpstr>Step#5 application</vt:lpstr>
      <vt:lpstr>PowerPoint Presentation</vt:lpstr>
      <vt:lpstr>PowerPoint Presentation</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terence rhone</dc:creator>
  <cp:lastModifiedBy>Elizabeth Rhone</cp:lastModifiedBy>
  <cp:revision>40</cp:revision>
  <dcterms:created xsi:type="dcterms:W3CDTF">2021-04-03T16:52:26Z</dcterms:created>
  <dcterms:modified xsi:type="dcterms:W3CDTF">2021-04-04T00:47:30Z</dcterms:modified>
</cp:coreProperties>
</file>